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66EBA0-6ED0-4DCC-B83D-4CE957F89248}">
  <a:tblStyle styleId="{3A66EBA0-6ED0-4DCC-B83D-4CE957F89248}" styleName="Table_0">
    <a:wholeTbl>
      <a:tcTxStyle b="off" i="off">
        <a:font>
          <a:latin typeface="Calibri"/>
          <a:ea typeface="Calibri"/>
          <a:cs typeface="Calibri"/>
        </a:font>
        <a:schemeClr val="lt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5"/>
          </a:solidFill>
        </a:fill>
      </a:tcStyle>
    </a:wholeTbl>
    <a:band1H>
      <a:tcTxStyle/>
      <a:tcStyle>
        <a:fill>
          <a:solidFill>
            <a:srgbClr val="3B889C"/>
          </a:solidFill>
        </a:fill>
      </a:tcStyle>
    </a:band1H>
    <a:band2H>
      <a:tcTxStyle/>
    </a:band2H>
    <a:band1V>
      <a:tcTxStyle/>
      <a:tcStyle>
        <a:fill>
          <a:solidFill>
            <a:srgbClr val="3B889C"/>
          </a:solidFill>
        </a:fill>
      </a:tcStyle>
    </a:band1V>
    <a:band2V>
      <a:tcTxStyle/>
    </a:band2V>
    <a:lastCol>
      <a:tcTxStyle b="on" i="off"/>
      <a:tcStyle>
        <a:tcBdr>
          <a:left>
            <a:ln cap="flat" cmpd="sng" w="25400">
              <a:solidFill>
                <a:schemeClr val="lt1"/>
              </a:solidFill>
              <a:prstDash val="solid"/>
              <a:round/>
              <a:headEnd len="sm" w="sm" type="none"/>
              <a:tailEnd len="sm" w="sm" type="none"/>
            </a:ln>
          </a:left>
        </a:tcBdr>
        <a:fill>
          <a:solidFill>
            <a:srgbClr val="3B889C"/>
          </a:solidFill>
        </a:fill>
      </a:tcStyle>
    </a:lastCol>
    <a:firstCol>
      <a:tcTxStyle b="on" i="off"/>
      <a:tcStyle>
        <a:tcBdr>
          <a:right>
            <a:ln cap="flat" cmpd="sng" w="25400">
              <a:solidFill>
                <a:schemeClr val="lt1"/>
              </a:solidFill>
              <a:prstDash val="solid"/>
              <a:round/>
              <a:headEnd len="sm" w="sm" type="none"/>
              <a:tailEnd len="sm" w="sm" type="none"/>
            </a:ln>
          </a:right>
        </a:tcBdr>
        <a:fill>
          <a:solidFill>
            <a:srgbClr val="3B889C"/>
          </a:solidFill>
        </a:fill>
      </a:tcStyle>
    </a:firstCol>
    <a:lastRow>
      <a:tcTxStyle b="on" i="off"/>
      <a:tcStyle>
        <a:tcBdr>
          <a:top>
            <a:ln cap="flat" cmpd="sng" w="25400">
              <a:solidFill>
                <a:schemeClr val="lt1"/>
              </a:solidFill>
              <a:prstDash val="solid"/>
              <a:round/>
              <a:headEnd len="sm" w="sm" type="none"/>
              <a:tailEnd len="sm" w="sm" type="none"/>
            </a:ln>
          </a:top>
        </a:tcBdr>
        <a:fill>
          <a:solidFill>
            <a:srgbClr val="317182"/>
          </a:solidFill>
        </a:fill>
      </a:tcStyle>
    </a:lastRow>
    <a:seCell>
      <a:tcTxStyle/>
      <a:tcStyle>
        <a:tcBdr>
          <a:left>
            <a:ln cap="flat" cmpd="sng" w="9525">
              <a:solidFill>
                <a:srgbClr val="000000">
                  <a:alpha val="0"/>
                </a:srgbClr>
              </a:solidFill>
              <a:prstDash val="solid"/>
              <a:round/>
              <a:headEnd len="sm" w="sm" type="none"/>
              <a:tailEnd len="sm" w="sm" type="none"/>
            </a:ln>
          </a:left>
        </a:tcBdr>
      </a:tcStyle>
    </a:seCell>
    <a:swCell>
      <a:tcTxStyle/>
      <a:tcStyle>
        <a:tcBdr>
          <a:right>
            <a:ln cap="flat" cmpd="sng" w="9525">
              <a:solidFill>
                <a:srgbClr val="000000">
                  <a:alpha val="0"/>
                </a:srgbClr>
              </a:solidFill>
              <a:prstDash val="solid"/>
              <a:round/>
              <a:headEnd len="sm" w="sm" type="none"/>
              <a:tailEnd len="sm" w="sm" type="none"/>
            </a:ln>
          </a:right>
        </a:tcBdr>
      </a:tcStyle>
    </a:swCell>
    <a:firstRow>
      <a:tcTxStyle b="on" i="off"/>
      <a:tcStyle>
        <a:tcBdr>
          <a:bottom>
            <a:ln cap="flat" cmpd="sng" w="25400">
              <a:solidFill>
                <a:schemeClr val="lt1"/>
              </a:solidFill>
              <a:prstDash val="solid"/>
              <a:round/>
              <a:headEnd len="sm" w="sm" type="none"/>
              <a:tailEnd len="sm" w="sm" type="none"/>
            </a:ln>
          </a:bottom>
        </a:tcBdr>
        <a:fill>
          <a:solidFill>
            <a:schemeClr val="dk1"/>
          </a:solidFill>
        </a:fill>
      </a:tcStyle>
    </a:firstRow>
    <a:neCell>
      <a:tcTxStyle/>
      <a:tcStyle>
        <a:tcBdr>
          <a:left>
            <a:ln cap="flat" cmpd="sng" w="9525">
              <a:solidFill>
                <a:srgbClr val="000000">
                  <a:alpha val="0"/>
                </a:srgbClr>
              </a:solidFill>
              <a:prstDash val="solid"/>
              <a:round/>
              <a:headEnd len="sm" w="sm" type="none"/>
              <a:tailEnd len="sm" w="sm" type="none"/>
            </a:ln>
          </a:left>
        </a:tcBdr>
      </a:tcStyle>
    </a:neCell>
    <a:nwCell>
      <a:tcTxStyle/>
      <a:tcStyle>
        <a:tcBdr>
          <a:right>
            <a:ln cap="flat" cmpd="sng" w="9525">
              <a:solidFill>
                <a:srgbClr val="000000">
                  <a:alpha val="0"/>
                </a:srgbClr>
              </a:solidFill>
              <a:prstDash val="solid"/>
              <a:round/>
              <a:headEnd len="sm" w="sm" type="none"/>
              <a:tailEnd len="sm" w="sm" type="none"/>
            </a:ln>
          </a:right>
        </a:tcBdr>
      </a:tc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 name="Shape 37"/>
        <p:cNvGrpSpPr/>
        <p:nvPr/>
      </p:nvGrpSpPr>
      <p:grpSpPr>
        <a:xfrm>
          <a:off x="0" y="0"/>
          <a:ext cx="0" cy="0"/>
          <a:chOff x="0" y="0"/>
          <a:chExt cx="0" cy="0"/>
        </a:xfrm>
      </p:grpSpPr>
      <p:sp>
        <p:nvSpPr>
          <p:cNvPr id="38" name="Google Shape;38;p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0" name="Google Shape;40;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png"/><Relationship Id="rId8"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0" y="0"/>
            <a:ext cx="9155723" cy="6858000"/>
          </a:xfrm>
          <a:prstGeom prst="rect">
            <a:avLst/>
          </a:prstGeom>
          <a:noFill/>
          <a:ln>
            <a:noFill/>
          </a:ln>
        </p:spPr>
      </p:pic>
      <p:sp>
        <p:nvSpPr>
          <p:cNvPr id="89" name="Google Shape;89;p13"/>
          <p:cNvSpPr txBox="1"/>
          <p:nvPr>
            <p:ph type="title"/>
          </p:nvPr>
        </p:nvSpPr>
        <p:spPr>
          <a:xfrm>
            <a:off x="-21566" y="556260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FF00FF"/>
              </a:buClr>
              <a:buSzPct val="220000"/>
              <a:buFont typeface="Arial"/>
              <a:buNone/>
            </a:pPr>
            <a:r>
              <a:rPr lang="en-US">
                <a:solidFill>
                  <a:srgbClr val="FF00FF"/>
                </a:solidFill>
                <a:latin typeface="Arial"/>
                <a:ea typeface="Arial"/>
                <a:cs typeface="Arial"/>
                <a:sym typeface="Arial"/>
              </a:rPr>
              <a:t>Case Study Presentation</a:t>
            </a:r>
            <a:br>
              <a:rPr lang="en-US">
                <a:solidFill>
                  <a:srgbClr val="FF00FF"/>
                </a:solidFill>
                <a:latin typeface="Arial"/>
                <a:ea typeface="Arial"/>
                <a:cs typeface="Arial"/>
                <a:sym typeface="Arial"/>
              </a:rPr>
            </a:br>
            <a:r>
              <a:rPr lang="en-US" sz="2000">
                <a:solidFill>
                  <a:srgbClr val="FF00FF"/>
                </a:solidFill>
                <a:latin typeface="Arial"/>
                <a:ea typeface="Arial"/>
                <a:cs typeface="Arial"/>
                <a:sym typeface="Arial"/>
              </a:rPr>
              <a:t>N.Rahul</a:t>
            </a:r>
            <a:endParaRPr sz="2000">
              <a:solidFill>
                <a:srgbClr val="FF00FF"/>
              </a:solidFill>
              <a:latin typeface="Arial"/>
              <a:ea typeface="Arial"/>
              <a:cs typeface="Arial"/>
              <a:sym typeface="Arial"/>
            </a:endParaRPr>
          </a:p>
          <a:p>
            <a:pPr indent="0" lvl="0" marL="0" rtl="0" algn="l">
              <a:spcBef>
                <a:spcPts val="0"/>
              </a:spcBef>
              <a:spcAft>
                <a:spcPts val="0"/>
              </a:spcAft>
              <a:buClr>
                <a:srgbClr val="FF00FF"/>
              </a:buClr>
              <a:buSzPct val="220000"/>
              <a:buFont typeface="Arial"/>
              <a:buNone/>
            </a:pPr>
            <a:r>
              <a:rPr lang="en-US" sz="2000">
                <a:solidFill>
                  <a:srgbClr val="FF00FF"/>
                </a:solidFill>
                <a:latin typeface="Arial"/>
                <a:ea typeface="Arial"/>
                <a:cs typeface="Arial"/>
                <a:sym typeface="Arial"/>
              </a:rPr>
              <a:t>Internship 32</a:t>
            </a:r>
            <a:br>
              <a:rPr lang="en-US" sz="2000">
                <a:solidFill>
                  <a:srgbClr val="FF00FF"/>
                </a:solidFill>
                <a:latin typeface="Arial"/>
                <a:ea typeface="Arial"/>
                <a:cs typeface="Arial"/>
                <a:sym typeface="Arial"/>
              </a:rPr>
            </a:br>
            <a:r>
              <a:rPr lang="en-US" sz="2000">
                <a:solidFill>
                  <a:srgbClr val="FF00FF"/>
                </a:solidFill>
                <a:latin typeface="Arial"/>
                <a:ea typeface="Arial"/>
                <a:cs typeface="Arial"/>
                <a:sym typeface="Arial"/>
              </a:rPr>
              <a:t>SME: Shwetank Mishra</a:t>
            </a:r>
            <a:br>
              <a:rPr lang="en-US"/>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31000"/>
          </a:blip>
          <a:stretch>
            <a:fillRect/>
          </a:stretch>
        </a:blipFill>
      </p:bgPr>
    </p:bg>
    <p:spTree>
      <p:nvGrpSpPr>
        <p:cNvPr id="153" name="Shape 153"/>
        <p:cNvGrpSpPr/>
        <p:nvPr/>
      </p:nvGrpSpPr>
      <p:grpSpPr>
        <a:xfrm>
          <a:off x="0" y="0"/>
          <a:ext cx="0" cy="0"/>
          <a:chOff x="0" y="0"/>
          <a:chExt cx="0" cy="0"/>
        </a:xfrm>
      </p:grpSpPr>
      <p:sp>
        <p:nvSpPr>
          <p:cNvPr id="154" name="Google Shape;15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EDA Steps:</a:t>
            </a:r>
            <a:endParaRPr b="1" sz="6000">
              <a:latin typeface="Arial"/>
              <a:ea typeface="Arial"/>
              <a:cs typeface="Arial"/>
              <a:sym typeface="Arial"/>
            </a:endParaRPr>
          </a:p>
        </p:txBody>
      </p:sp>
      <p:sp>
        <p:nvSpPr>
          <p:cNvPr id="155" name="Google Shape;155;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spcBef>
                <a:spcPts val="0"/>
              </a:spcBef>
              <a:spcAft>
                <a:spcPts val="0"/>
              </a:spcAft>
              <a:buClr>
                <a:schemeClr val="dk1"/>
              </a:buClr>
              <a:buSzPct val="100000"/>
              <a:buFont typeface="Noto Sans Symbols"/>
              <a:buChar char="▪"/>
            </a:pPr>
            <a:r>
              <a:rPr lang="en-US" sz="3400">
                <a:latin typeface="Arial"/>
                <a:ea typeface="Arial"/>
                <a:cs typeface="Arial"/>
                <a:sym typeface="Arial"/>
              </a:rPr>
              <a:t>First I imported the necessary libraries and loaded the entire dataset in our Jupyter Notebook and renamed the columns.</a:t>
            </a:r>
            <a:endParaRPr/>
          </a:p>
          <a:p>
            <a:pPr indent="-285750" lvl="0" marL="285750" rtl="0" algn="l">
              <a:spcBef>
                <a:spcPts val="476"/>
              </a:spcBef>
              <a:spcAft>
                <a:spcPts val="0"/>
              </a:spcAft>
              <a:buClr>
                <a:schemeClr val="dk1"/>
              </a:buClr>
              <a:buSzPct val="100000"/>
              <a:buFont typeface="Noto Sans Symbols"/>
              <a:buChar char="▪"/>
            </a:pPr>
            <a:r>
              <a:rPr lang="en-US" sz="3400">
                <a:latin typeface="Arial"/>
                <a:ea typeface="Arial"/>
                <a:cs typeface="Arial"/>
                <a:sym typeface="Arial"/>
              </a:rPr>
              <a:t>Then I checked the shape of our dataset and found that we have a total of 269 rows and 71 different columns.</a:t>
            </a:r>
            <a:endParaRPr/>
          </a:p>
          <a:p>
            <a:pPr indent="-285750" lvl="0" marL="285750" rtl="0" algn="l">
              <a:spcBef>
                <a:spcPts val="476"/>
              </a:spcBef>
              <a:spcAft>
                <a:spcPts val="0"/>
              </a:spcAft>
              <a:buClr>
                <a:schemeClr val="dk1"/>
              </a:buClr>
              <a:buSzPct val="100000"/>
              <a:buFont typeface="Noto Sans Symbols"/>
              <a:buChar char="▪"/>
            </a:pPr>
            <a:r>
              <a:rPr lang="en-US" sz="3400">
                <a:latin typeface="Arial"/>
                <a:ea typeface="Arial"/>
                <a:cs typeface="Arial"/>
                <a:sym typeface="Arial"/>
              </a:rPr>
              <a:t>We don’t have any null values or missing values present in our dataset.</a:t>
            </a:r>
            <a:endParaRPr/>
          </a:p>
          <a:p>
            <a:pPr indent="-285750" lvl="0" marL="285750" rtl="0" algn="l">
              <a:spcBef>
                <a:spcPts val="476"/>
              </a:spcBef>
              <a:spcAft>
                <a:spcPts val="0"/>
              </a:spcAft>
              <a:buClr>
                <a:schemeClr val="dk1"/>
              </a:buClr>
              <a:buSzPct val="100000"/>
              <a:buFont typeface="Noto Sans Symbols"/>
              <a:buChar char="▪"/>
            </a:pPr>
            <a:r>
              <a:rPr lang="en-US" sz="3400">
                <a:latin typeface="Arial"/>
                <a:ea typeface="Arial"/>
                <a:cs typeface="Arial"/>
                <a:sym typeface="Arial"/>
              </a:rPr>
              <a:t>There is 22% percent of duplicate records in our dataset however I have chosen to retain those information instead of removing them.</a:t>
            </a:r>
            <a:endParaRPr/>
          </a:p>
          <a:p>
            <a:pPr indent="-285750" lvl="0" marL="285750" rtl="0" algn="l">
              <a:spcBef>
                <a:spcPts val="476"/>
              </a:spcBef>
              <a:spcAft>
                <a:spcPts val="0"/>
              </a:spcAft>
              <a:buClr>
                <a:schemeClr val="dk1"/>
              </a:buClr>
              <a:buSzPct val="100000"/>
              <a:buFont typeface="Noto Sans Symbols"/>
              <a:buChar char="▪"/>
            </a:pPr>
            <a:r>
              <a:rPr lang="en-US" sz="3400">
                <a:latin typeface="Arial"/>
                <a:ea typeface="Arial"/>
                <a:cs typeface="Arial"/>
                <a:sym typeface="Arial"/>
              </a:rPr>
              <a:t>By checking the data types I came to know that all the columns have ‘object’ data type except the column representing the Pin Code which has ‘integer’ data type.</a:t>
            </a:r>
            <a:endParaRPr/>
          </a:p>
          <a:p>
            <a:pPr indent="-200660" lvl="0" marL="342900" rtl="0" algn="l">
              <a:spcBef>
                <a:spcPts val="448"/>
              </a:spcBef>
              <a:spcAft>
                <a:spcPts val="0"/>
              </a:spcAft>
              <a:buClr>
                <a:schemeClr val="dk1"/>
              </a:buClr>
              <a:buSzPct val="100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159" name="Shape 159"/>
        <p:cNvGrpSpPr/>
        <p:nvPr/>
      </p:nvGrpSpPr>
      <p:grpSpPr>
        <a:xfrm>
          <a:off x="0" y="0"/>
          <a:ext cx="0" cy="0"/>
          <a:chOff x="0" y="0"/>
          <a:chExt cx="0" cy="0"/>
        </a:xfrm>
      </p:grpSpPr>
      <p:sp>
        <p:nvSpPr>
          <p:cNvPr id="160" name="Google Shape;160;p23"/>
          <p:cNvSpPr txBox="1"/>
          <p:nvPr>
            <p:ph type="title"/>
          </p:nvPr>
        </p:nvSpPr>
        <p:spPr>
          <a:xfrm>
            <a:off x="533400" y="7620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Dataset Description</a:t>
            </a:r>
            <a:endParaRPr/>
          </a:p>
        </p:txBody>
      </p:sp>
      <p:sp>
        <p:nvSpPr>
          <p:cNvPr id="161" name="Google Shape;161;p23"/>
          <p:cNvSpPr txBox="1"/>
          <p:nvPr>
            <p:ph idx="1" type="body"/>
          </p:nvPr>
        </p:nvSpPr>
        <p:spPr>
          <a:xfrm>
            <a:off x="346629" y="1331678"/>
            <a:ext cx="4114800" cy="541384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latin typeface="Arial"/>
                <a:ea typeface="Arial"/>
                <a:cs typeface="Arial"/>
                <a:sym typeface="Arial"/>
              </a:rPr>
              <a:t>The data is collected from the Indian online shoppers. Our Dataset consists of reviews and feedbacks of customers on 5 top Indian Online Retailers : Amazon, Flipkart, Snapdeal, Myntra and Paytm.</a:t>
            </a:r>
            <a:endParaRPr/>
          </a:p>
          <a:p>
            <a:pPr indent="-342900" lvl="0" marL="342900" rtl="0" algn="l">
              <a:spcBef>
                <a:spcPts val="392"/>
              </a:spcBef>
              <a:spcAft>
                <a:spcPts val="0"/>
              </a:spcAft>
              <a:buClr>
                <a:schemeClr val="dk1"/>
              </a:buClr>
              <a:buSzPct val="100000"/>
              <a:buChar char="•"/>
            </a:pPr>
            <a:r>
              <a:rPr lang="en-US">
                <a:latin typeface="Arial"/>
                <a:ea typeface="Arial"/>
                <a:cs typeface="Arial"/>
                <a:sym typeface="Arial"/>
              </a:rPr>
              <a:t>Questionnaire is formed on the basis of brand strength, brand empathy or commitment, overall customer satisfaction and perceived value for money with intention to recommend</a:t>
            </a:r>
            <a:endParaRPr/>
          </a:p>
          <a:p>
            <a:pPr indent="-342900" lvl="0" marL="342900" rtl="0" algn="l">
              <a:spcBef>
                <a:spcPts val="392"/>
              </a:spcBef>
              <a:spcAft>
                <a:spcPts val="0"/>
              </a:spcAft>
              <a:buClr>
                <a:schemeClr val="dk1"/>
              </a:buClr>
              <a:buSzPct val="100000"/>
              <a:buChar char="•"/>
            </a:pPr>
            <a:r>
              <a:rPr lang="en-US">
                <a:latin typeface="Arial"/>
                <a:ea typeface="Arial"/>
                <a:cs typeface="Arial"/>
                <a:sym typeface="Arial"/>
              </a:rPr>
              <a:t>Results indicate the e-retail success factors which are very much critical for customer satisfaction and retention.</a:t>
            </a:r>
            <a:endParaRPr>
              <a:latin typeface="Arial"/>
              <a:ea typeface="Arial"/>
              <a:cs typeface="Arial"/>
              <a:sym typeface="Arial"/>
            </a:endParaRPr>
          </a:p>
          <a:p>
            <a:pPr indent="-218440" lvl="0" marL="342900" rtl="0" algn="l">
              <a:spcBef>
                <a:spcPts val="392"/>
              </a:spcBef>
              <a:spcAft>
                <a:spcPts val="0"/>
              </a:spcAft>
              <a:buClr>
                <a:schemeClr val="dk1"/>
              </a:buClr>
              <a:buSzPct val="100000"/>
              <a:buNone/>
            </a:pPr>
            <a:r>
              <a:t/>
            </a:r>
            <a:endParaRPr/>
          </a:p>
        </p:txBody>
      </p:sp>
      <p:pic>
        <p:nvPicPr>
          <p:cNvPr id="162" name="Google Shape;162;p23"/>
          <p:cNvPicPr preferRelativeResize="0"/>
          <p:nvPr>
            <p:ph idx="2" type="body"/>
          </p:nvPr>
        </p:nvPicPr>
        <p:blipFill rotWithShape="1">
          <a:blip r:embed="rId4">
            <a:alphaModFix/>
          </a:blip>
          <a:srcRect b="0" l="0" r="0" t="0"/>
          <a:stretch/>
        </p:blipFill>
        <p:spPr>
          <a:xfrm>
            <a:off x="4724255" y="1219200"/>
            <a:ext cx="1676545" cy="932769"/>
          </a:xfrm>
          <a:prstGeom prst="rect">
            <a:avLst/>
          </a:prstGeom>
          <a:noFill/>
          <a:ln>
            <a:noFill/>
          </a:ln>
        </p:spPr>
      </p:pic>
      <p:pic>
        <p:nvPicPr>
          <p:cNvPr id="163" name="Google Shape;163;p23"/>
          <p:cNvPicPr preferRelativeResize="0"/>
          <p:nvPr/>
        </p:nvPicPr>
        <p:blipFill rotWithShape="1">
          <a:blip r:embed="rId5">
            <a:alphaModFix/>
          </a:blip>
          <a:srcRect b="0" l="0" r="0" t="0"/>
          <a:stretch/>
        </p:blipFill>
        <p:spPr>
          <a:xfrm>
            <a:off x="6477000" y="2012830"/>
            <a:ext cx="2109787" cy="762000"/>
          </a:xfrm>
          <a:prstGeom prst="rect">
            <a:avLst/>
          </a:prstGeom>
          <a:noFill/>
          <a:ln>
            <a:noFill/>
          </a:ln>
        </p:spPr>
      </p:pic>
      <p:pic>
        <p:nvPicPr>
          <p:cNvPr id="164" name="Google Shape;164;p23"/>
          <p:cNvPicPr preferRelativeResize="0"/>
          <p:nvPr/>
        </p:nvPicPr>
        <p:blipFill rotWithShape="1">
          <a:blip r:embed="rId6">
            <a:alphaModFix/>
          </a:blip>
          <a:srcRect b="0" l="0" r="0" t="0"/>
          <a:stretch/>
        </p:blipFill>
        <p:spPr>
          <a:xfrm>
            <a:off x="4774990" y="2976353"/>
            <a:ext cx="1719263" cy="938213"/>
          </a:xfrm>
          <a:prstGeom prst="rect">
            <a:avLst/>
          </a:prstGeom>
          <a:noFill/>
          <a:ln>
            <a:noFill/>
          </a:ln>
        </p:spPr>
      </p:pic>
      <p:pic>
        <p:nvPicPr>
          <p:cNvPr id="165" name="Google Shape;165;p23"/>
          <p:cNvPicPr preferRelativeResize="0"/>
          <p:nvPr/>
        </p:nvPicPr>
        <p:blipFill rotWithShape="1">
          <a:blip r:embed="rId7">
            <a:alphaModFix/>
          </a:blip>
          <a:srcRect b="0" l="0" r="0" t="0"/>
          <a:stretch/>
        </p:blipFill>
        <p:spPr>
          <a:xfrm>
            <a:off x="6700043" y="4038600"/>
            <a:ext cx="1663700" cy="927100"/>
          </a:xfrm>
          <a:prstGeom prst="rect">
            <a:avLst/>
          </a:prstGeom>
          <a:noFill/>
          <a:ln>
            <a:noFill/>
          </a:ln>
        </p:spPr>
      </p:pic>
      <p:pic>
        <p:nvPicPr>
          <p:cNvPr id="166" name="Google Shape;166;p23"/>
          <p:cNvPicPr preferRelativeResize="0"/>
          <p:nvPr/>
        </p:nvPicPr>
        <p:blipFill rotWithShape="1">
          <a:blip r:embed="rId8">
            <a:alphaModFix/>
          </a:blip>
          <a:srcRect b="0" l="0" r="0" t="0"/>
          <a:stretch/>
        </p:blipFill>
        <p:spPr>
          <a:xfrm>
            <a:off x="4491621" y="5309160"/>
            <a:ext cx="2286000" cy="5599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70000"/>
          </a:blip>
          <a:stretch>
            <a:fillRect/>
          </a:stretch>
        </a:blipFill>
      </p:bgPr>
    </p:bg>
    <p:spTree>
      <p:nvGrpSpPr>
        <p:cNvPr id="170" name="Shape 170"/>
        <p:cNvGrpSpPr/>
        <p:nvPr/>
      </p:nvGrpSpPr>
      <p:grpSpPr>
        <a:xfrm>
          <a:off x="0" y="0"/>
          <a:ext cx="0" cy="0"/>
          <a:chOff x="0" y="0"/>
          <a:chExt cx="0" cy="0"/>
        </a:xfrm>
      </p:grpSpPr>
      <p:sp>
        <p:nvSpPr>
          <p:cNvPr id="171" name="Google Shape;17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7200"/>
              <a:buFont typeface="Arial"/>
              <a:buNone/>
            </a:pPr>
            <a:r>
              <a:rPr b="1" lang="en-US" sz="7200">
                <a:latin typeface="Arial"/>
                <a:ea typeface="Arial"/>
                <a:cs typeface="Arial"/>
                <a:sym typeface="Arial"/>
              </a:rPr>
              <a:t>Data Visualization</a:t>
            </a:r>
            <a:endParaRPr b="1" sz="7200">
              <a:latin typeface="Arial"/>
              <a:ea typeface="Arial"/>
              <a:cs typeface="Arial"/>
              <a:sym typeface="Arial"/>
            </a:endParaRPr>
          </a:p>
        </p:txBody>
      </p:sp>
      <p:sp>
        <p:nvSpPr>
          <p:cNvPr id="172" name="Google Shape;17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Font typeface="Noto Sans Symbols"/>
              <a:buChar char="⮚"/>
            </a:pPr>
            <a:r>
              <a:rPr lang="en-US">
                <a:latin typeface="Arial"/>
                <a:ea typeface="Arial"/>
                <a:cs typeface="Arial"/>
                <a:sym typeface="Arial"/>
              </a:rPr>
              <a:t>What is Data Visualization? Data visualization is defined as a graphical representation that contains the information and the data.</a:t>
            </a:r>
            <a:endParaRPr/>
          </a:p>
          <a:p>
            <a:pPr indent="-342900" lvl="0" marL="342900" rtl="0" algn="l">
              <a:spcBef>
                <a:spcPts val="640"/>
              </a:spcBef>
              <a:spcAft>
                <a:spcPts val="0"/>
              </a:spcAft>
              <a:buClr>
                <a:schemeClr val="dk1"/>
              </a:buClr>
              <a:buSzPts val="3200"/>
              <a:buFont typeface="Noto Sans Symbols"/>
              <a:buChar char="⮚"/>
            </a:pPr>
            <a:r>
              <a:rPr lang="en-US">
                <a:latin typeface="Arial"/>
                <a:ea typeface="Arial"/>
                <a:cs typeface="Arial"/>
                <a:sym typeface="Arial"/>
              </a:rPr>
              <a:t>Benefits of Good Data Visualization? Data visualization is another technique of visual art that grabs our interest and keeps our main focus on the message captured with the help of eyes.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64000"/>
          </a:blip>
          <a:stretch>
            <a:fillRect/>
          </a:stretch>
        </a:blipFill>
      </p:bgPr>
    </p:bg>
    <p:spTree>
      <p:nvGrpSpPr>
        <p:cNvPr id="176" name="Shape 176"/>
        <p:cNvGrpSpPr/>
        <p:nvPr/>
      </p:nvGrpSpPr>
      <p:grpSpPr>
        <a:xfrm>
          <a:off x="0" y="0"/>
          <a:ext cx="0" cy="0"/>
          <a:chOff x="0" y="0"/>
          <a:chExt cx="0" cy="0"/>
        </a:xfrm>
      </p:grpSpPr>
      <p:sp>
        <p:nvSpPr>
          <p:cNvPr id="177" name="Google Shape;17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Univariate Analysis:</a:t>
            </a:r>
            <a:endParaRPr/>
          </a:p>
        </p:txBody>
      </p:sp>
      <p:sp>
        <p:nvSpPr>
          <p:cNvPr id="178" name="Google Shape;178;p25"/>
          <p:cNvSpPr txBox="1"/>
          <p:nvPr>
            <p:ph idx="2" type="body"/>
          </p:nvPr>
        </p:nvSpPr>
        <p:spPr>
          <a:xfrm>
            <a:off x="4953000" y="1600200"/>
            <a:ext cx="4038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latin typeface="Arial"/>
                <a:ea typeface="Arial"/>
                <a:cs typeface="Arial"/>
                <a:sym typeface="Arial"/>
              </a:rPr>
              <a:t>With the help of count plots I was able to get the total number of rows covered by each unique categorical value present in all the columns of our dataset.</a:t>
            </a:r>
            <a:endParaRPr/>
          </a:p>
          <a:p>
            <a:pPr indent="-178435" lvl="0" marL="342900" rtl="0" algn="l">
              <a:spcBef>
                <a:spcPts val="518"/>
              </a:spcBef>
              <a:spcAft>
                <a:spcPts val="0"/>
              </a:spcAft>
              <a:buClr>
                <a:schemeClr val="dk1"/>
              </a:buClr>
              <a:buSzPct val="100000"/>
              <a:buNone/>
            </a:pPr>
            <a:r>
              <a:t/>
            </a:r>
            <a:endParaRPr>
              <a:latin typeface="Arial"/>
              <a:ea typeface="Arial"/>
              <a:cs typeface="Arial"/>
              <a:sym typeface="Arial"/>
            </a:endParaRPr>
          </a:p>
          <a:p>
            <a:pPr indent="-342900" lvl="0" marL="342900" rtl="0" algn="l">
              <a:spcBef>
                <a:spcPts val="518"/>
              </a:spcBef>
              <a:spcAft>
                <a:spcPts val="0"/>
              </a:spcAft>
              <a:buClr>
                <a:schemeClr val="dk1"/>
              </a:buClr>
              <a:buSzPct val="100000"/>
              <a:buChar char="•"/>
            </a:pPr>
            <a:r>
              <a:rPr lang="en-US">
                <a:latin typeface="Arial"/>
                <a:ea typeface="Arial"/>
                <a:cs typeface="Arial"/>
                <a:sym typeface="Arial"/>
              </a:rPr>
              <a:t>I ensured that along with the total row number the percentage of data coverage is made visible too.</a:t>
            </a:r>
            <a:endParaRPr>
              <a:latin typeface="Arial"/>
              <a:ea typeface="Arial"/>
              <a:cs typeface="Arial"/>
              <a:sym typeface="Arial"/>
            </a:endParaRPr>
          </a:p>
          <a:p>
            <a:pPr indent="-178435" lvl="0" marL="342900" rtl="0" algn="l">
              <a:spcBef>
                <a:spcPts val="518"/>
              </a:spcBef>
              <a:spcAft>
                <a:spcPts val="0"/>
              </a:spcAft>
              <a:buClr>
                <a:schemeClr val="dk1"/>
              </a:buClr>
              <a:buSzPct val="100000"/>
              <a:buNone/>
            </a:pPr>
            <a:r>
              <a:t/>
            </a:r>
            <a:endParaRPr/>
          </a:p>
        </p:txBody>
      </p:sp>
      <p:pic>
        <p:nvPicPr>
          <p:cNvPr id="179" name="Google Shape;179;p25"/>
          <p:cNvPicPr preferRelativeResize="0"/>
          <p:nvPr>
            <p:ph idx="1" type="body"/>
          </p:nvPr>
        </p:nvPicPr>
        <p:blipFill rotWithShape="1">
          <a:blip r:embed="rId4">
            <a:alphaModFix/>
          </a:blip>
          <a:srcRect b="0" l="9014" r="9015" t="0"/>
          <a:stretch/>
        </p:blipFill>
        <p:spPr>
          <a:xfrm>
            <a:off x="457200" y="609600"/>
            <a:ext cx="4343400" cy="594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0000"/>
          </a:blip>
          <a:stretch>
            <a:fillRect/>
          </a:stretch>
        </a:blipFill>
      </p:bgPr>
    </p:bg>
    <p:spTree>
      <p:nvGrpSpPr>
        <p:cNvPr id="183" name="Shape 183"/>
        <p:cNvGrpSpPr/>
        <p:nvPr/>
      </p:nvGrpSpPr>
      <p:grpSpPr>
        <a:xfrm>
          <a:off x="0" y="0"/>
          <a:ext cx="0" cy="0"/>
          <a:chOff x="0" y="0"/>
          <a:chExt cx="0" cy="0"/>
        </a:xfrm>
      </p:grpSpPr>
      <p:sp>
        <p:nvSpPr>
          <p:cNvPr id="184" name="Google Shape;184;p26"/>
          <p:cNvSpPr txBox="1"/>
          <p:nvPr>
            <p:ph type="title"/>
          </p:nvPr>
        </p:nvSpPr>
        <p:spPr>
          <a:xfrm>
            <a:off x="5334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Inference</a:t>
            </a:r>
            <a:endParaRPr b="1" sz="6000">
              <a:latin typeface="Arial"/>
              <a:ea typeface="Arial"/>
              <a:cs typeface="Arial"/>
              <a:sym typeface="Arial"/>
            </a:endParaRPr>
          </a:p>
        </p:txBody>
      </p:sp>
      <p:sp>
        <p:nvSpPr>
          <p:cNvPr id="185" name="Google Shape;185;p26"/>
          <p:cNvSpPr txBox="1"/>
          <p:nvPr>
            <p:ph idx="1" type="body"/>
          </p:nvPr>
        </p:nvSpPr>
        <p:spPr>
          <a:xfrm>
            <a:off x="533400" y="1066800"/>
            <a:ext cx="8229600" cy="5410200"/>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chemeClr val="dk1"/>
              </a:buClr>
              <a:buSzPct val="100000"/>
              <a:buFont typeface="Noto Sans Symbols"/>
              <a:buChar char="❑"/>
            </a:pPr>
            <a:r>
              <a:rPr lang="en-US">
                <a:latin typeface="Arial"/>
                <a:ea typeface="Arial"/>
                <a:cs typeface="Arial"/>
                <a:sym typeface="Arial"/>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endParaRPr/>
          </a:p>
          <a:p>
            <a:pPr indent="-342900" lvl="0" marL="342900" rtl="0" algn="l">
              <a:spcBef>
                <a:spcPts val="400"/>
              </a:spcBef>
              <a:spcAft>
                <a:spcPts val="0"/>
              </a:spcAft>
              <a:buClr>
                <a:schemeClr val="dk1"/>
              </a:buClr>
              <a:buSzPct val="100000"/>
              <a:buFont typeface="Noto Sans Symbols"/>
              <a:buChar char="❑"/>
            </a:pPr>
            <a:r>
              <a:rPr lang="en-US">
                <a:latin typeface="Arial"/>
                <a:ea typeface="Arial"/>
                <a:cs typeface="Arial"/>
                <a:sym typeface="Arial"/>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endParaRPr/>
          </a:p>
          <a:p>
            <a:pPr indent="-342900" lvl="0" marL="342900" rtl="0" algn="l">
              <a:spcBef>
                <a:spcPts val="400"/>
              </a:spcBef>
              <a:spcAft>
                <a:spcPts val="0"/>
              </a:spcAft>
              <a:buClr>
                <a:schemeClr val="dk1"/>
              </a:buClr>
              <a:buSzPct val="100000"/>
              <a:buFont typeface="Noto Sans Symbols"/>
              <a:buChar char="❑"/>
            </a:pPr>
            <a:r>
              <a:rPr lang="en-US">
                <a:latin typeface="Arial"/>
                <a:ea typeface="Arial"/>
                <a:cs typeface="Arial"/>
                <a:sym typeface="Arial"/>
              </a:rPr>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189" name="Shape 189"/>
        <p:cNvGrpSpPr/>
        <p:nvPr/>
      </p:nvGrpSpPr>
      <p:grpSpPr>
        <a:xfrm>
          <a:off x="0" y="0"/>
          <a:ext cx="0" cy="0"/>
          <a:chOff x="0" y="0"/>
          <a:chExt cx="0" cy="0"/>
        </a:xfrm>
      </p:grpSpPr>
      <p:sp>
        <p:nvSpPr>
          <p:cNvPr id="190" name="Google Shape;190;p27"/>
          <p:cNvSpPr txBox="1"/>
          <p:nvPr>
            <p:ph type="title"/>
          </p:nvPr>
        </p:nvSpPr>
        <p:spPr>
          <a:xfrm>
            <a:off x="304800" y="-15240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1. Amazon.com</a:t>
            </a:r>
            <a:endParaRPr b="1" sz="6000">
              <a:latin typeface="Arial"/>
              <a:ea typeface="Arial"/>
              <a:cs typeface="Arial"/>
              <a:sym typeface="Arial"/>
            </a:endParaRPr>
          </a:p>
        </p:txBody>
      </p:sp>
      <p:sp>
        <p:nvSpPr>
          <p:cNvPr id="191" name="Google Shape;191;p27"/>
          <p:cNvSpPr txBox="1"/>
          <p:nvPr>
            <p:ph idx="1" type="body"/>
          </p:nvPr>
        </p:nvSpPr>
        <p:spPr>
          <a:xfrm>
            <a:off x="457200" y="838200"/>
            <a:ext cx="8229600" cy="58674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Clr>
                <a:schemeClr val="dk1"/>
              </a:buClr>
              <a:buSzPct val="100000"/>
              <a:buChar char="•"/>
            </a:pPr>
            <a:r>
              <a:rPr b="1" lang="en-US">
                <a:latin typeface="Arial"/>
                <a:ea typeface="Arial"/>
                <a:cs typeface="Arial"/>
                <a:sym typeface="Arial"/>
              </a:rPr>
              <a:t>To be improved:</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1. During promotions, try to give a disturbance free shopping experience to customers.</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2. Give more payment options to customers.</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3. Try to give price early during promotion.</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4. Reduce the delivery time of the products.</a:t>
            </a:r>
            <a:br>
              <a:rPr lang="en-US">
                <a:latin typeface="Arial"/>
                <a:ea typeface="Arial"/>
                <a:cs typeface="Arial"/>
                <a:sym typeface="Arial"/>
              </a:rPr>
            </a:br>
            <a:endParaRPr>
              <a:latin typeface="Arial"/>
              <a:ea typeface="Arial"/>
              <a:cs typeface="Arial"/>
              <a:sym typeface="Arial"/>
            </a:endParaRPr>
          </a:p>
          <a:p>
            <a:pPr indent="0" lvl="0" marL="0" rtl="0" algn="l">
              <a:lnSpc>
                <a:spcPct val="100000"/>
              </a:lnSpc>
              <a:spcBef>
                <a:spcPts val="0"/>
              </a:spcBef>
              <a:spcAft>
                <a:spcPts val="0"/>
              </a:spcAft>
              <a:buClr>
                <a:schemeClr val="dk1"/>
              </a:buClr>
              <a:buSzPct val="100000"/>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ct val="100000"/>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ct val="100000"/>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ct val="100000"/>
              <a:buNone/>
            </a:pPr>
            <a:r>
              <a:t/>
            </a:r>
            <a:endParaRPr>
              <a:latin typeface="Arial"/>
              <a:ea typeface="Arial"/>
              <a:cs typeface="Arial"/>
              <a:sym typeface="Arial"/>
            </a:endParaRPr>
          </a:p>
          <a:p>
            <a:pPr indent="-342931" lvl="0" marL="342900" rtl="0" algn="l">
              <a:lnSpc>
                <a:spcPct val="100000"/>
              </a:lnSpc>
              <a:spcBef>
                <a:spcPts val="0"/>
              </a:spcBef>
              <a:spcAft>
                <a:spcPts val="0"/>
              </a:spcAft>
              <a:buClr>
                <a:schemeClr val="dk1"/>
              </a:buClr>
              <a:buSzPct val="100000"/>
              <a:buChar char="•"/>
            </a:pPr>
            <a:r>
              <a:rPr b="1" lang="en-US" sz="3100">
                <a:latin typeface="Arial"/>
                <a:ea typeface="Arial"/>
                <a:cs typeface="Arial"/>
                <a:sym typeface="Arial"/>
              </a:rPr>
              <a:t>Positive feedback summary:</a:t>
            </a:r>
            <a:endParaRPr/>
          </a:p>
          <a:p>
            <a:pPr indent="0" lvl="0" marL="0" rtl="0" algn="l">
              <a:lnSpc>
                <a:spcPct val="100000"/>
              </a:lnSpc>
              <a:spcBef>
                <a:spcPts val="0"/>
              </a:spcBef>
              <a:spcAft>
                <a:spcPts val="0"/>
              </a:spcAft>
              <a:buClr>
                <a:schemeClr val="dk1"/>
              </a:buClr>
              <a:buSzPct val="100000"/>
              <a:buNone/>
            </a:pPr>
            <a:r>
              <a:rPr lang="en-US" sz="3100">
                <a:latin typeface="Arial"/>
                <a:ea typeface="Arial"/>
                <a:cs typeface="Arial"/>
                <a:sym typeface="Arial"/>
              </a:rPr>
              <a:t>1. Convenient to use and also a good website for shopping.</a:t>
            </a:r>
            <a:endParaRPr/>
          </a:p>
          <a:p>
            <a:pPr indent="0" lvl="0" marL="0" rtl="0" algn="l">
              <a:lnSpc>
                <a:spcPct val="100000"/>
              </a:lnSpc>
              <a:spcBef>
                <a:spcPts val="0"/>
              </a:spcBef>
              <a:spcAft>
                <a:spcPts val="0"/>
              </a:spcAft>
              <a:buClr>
                <a:schemeClr val="dk1"/>
              </a:buClr>
              <a:buSzPct val="100000"/>
              <a:buNone/>
            </a:pPr>
            <a:r>
              <a:rPr lang="en-US" sz="3100">
                <a:latin typeface="Arial"/>
                <a:ea typeface="Arial"/>
                <a:cs typeface="Arial"/>
                <a:sym typeface="Arial"/>
              </a:rPr>
              <a:t>2. Fast delivery of products.</a:t>
            </a:r>
            <a:endParaRPr/>
          </a:p>
          <a:p>
            <a:pPr indent="0" lvl="0" marL="0" rtl="0" algn="l">
              <a:lnSpc>
                <a:spcPct val="100000"/>
              </a:lnSpc>
              <a:spcBef>
                <a:spcPts val="0"/>
              </a:spcBef>
              <a:spcAft>
                <a:spcPts val="0"/>
              </a:spcAft>
              <a:buClr>
                <a:schemeClr val="dk1"/>
              </a:buClr>
              <a:buSzPct val="100000"/>
              <a:buNone/>
            </a:pPr>
            <a:r>
              <a:rPr lang="en-US" sz="3100">
                <a:latin typeface="Arial"/>
                <a:ea typeface="Arial"/>
                <a:cs typeface="Arial"/>
                <a:sym typeface="Arial"/>
              </a:rPr>
              <a:t>3. Availability of complete information of the products.</a:t>
            </a:r>
            <a:endParaRPr/>
          </a:p>
          <a:p>
            <a:pPr indent="0" lvl="0" marL="0" rtl="0" algn="l">
              <a:lnSpc>
                <a:spcPct val="100000"/>
              </a:lnSpc>
              <a:spcBef>
                <a:spcPts val="0"/>
              </a:spcBef>
              <a:spcAft>
                <a:spcPts val="0"/>
              </a:spcAft>
              <a:buClr>
                <a:schemeClr val="dk1"/>
              </a:buClr>
              <a:buSzPct val="100000"/>
              <a:buNone/>
            </a:pPr>
            <a:r>
              <a:rPr lang="en-US" sz="3100">
                <a:latin typeface="Arial"/>
                <a:ea typeface="Arial"/>
                <a:cs typeface="Arial"/>
                <a:sym typeface="Arial"/>
              </a:rPr>
              <a:t>4. Presence of online assistance through multi-channels.</a:t>
            </a:r>
            <a:endParaRPr/>
          </a:p>
          <a:p>
            <a:pPr indent="0" lvl="0" marL="0" rtl="0" algn="l">
              <a:lnSpc>
                <a:spcPct val="100000"/>
              </a:lnSpc>
              <a:spcBef>
                <a:spcPts val="0"/>
              </a:spcBef>
              <a:spcAft>
                <a:spcPts val="0"/>
              </a:spcAft>
              <a:buClr>
                <a:schemeClr val="dk1"/>
              </a:buClr>
              <a:buSzPct val="100000"/>
              <a:buNone/>
            </a:pPr>
            <a:r>
              <a:rPr lang="en-US" sz="3100">
                <a:latin typeface="Arial"/>
                <a:ea typeface="Arial"/>
                <a:cs typeface="Arial"/>
                <a:sym typeface="Arial"/>
              </a:rPr>
              <a:t>5. Reliable website or app, perceived trustworthiness.</a:t>
            </a:r>
            <a:endParaRPr sz="3100">
              <a:latin typeface="Arial"/>
              <a:ea typeface="Arial"/>
              <a:cs typeface="Arial"/>
              <a:sym typeface="Arial"/>
            </a:endParaRPr>
          </a:p>
          <a:p>
            <a:pPr indent="-185420" lvl="0" marL="342900" rtl="0" algn="l">
              <a:spcBef>
                <a:spcPts val="496"/>
              </a:spcBef>
              <a:spcAft>
                <a:spcPts val="0"/>
              </a:spcAft>
              <a:buClr>
                <a:schemeClr val="dk1"/>
              </a:buClr>
              <a:buSzPct val="100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195" name="Shape 195"/>
        <p:cNvGrpSpPr/>
        <p:nvPr/>
      </p:nvGrpSpPr>
      <p:grpSpPr>
        <a:xfrm>
          <a:off x="0" y="0"/>
          <a:ext cx="0" cy="0"/>
          <a:chOff x="0" y="0"/>
          <a:chExt cx="0" cy="0"/>
        </a:xfrm>
      </p:grpSpPr>
      <p:sp>
        <p:nvSpPr>
          <p:cNvPr id="196" name="Google Shape;196;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2. Flipkart.com</a:t>
            </a:r>
            <a:endParaRPr b="1" sz="6000">
              <a:latin typeface="Arial"/>
              <a:ea typeface="Arial"/>
              <a:cs typeface="Arial"/>
              <a:sym typeface="Arial"/>
            </a:endParaRPr>
          </a:p>
        </p:txBody>
      </p:sp>
      <p:sp>
        <p:nvSpPr>
          <p:cNvPr id="197" name="Google Shape;197;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62500" lnSpcReduction="20000"/>
          </a:bodyPr>
          <a:lstStyle/>
          <a:p>
            <a:pPr indent="-342931" lvl="0" marL="342900" rtl="0" algn="l">
              <a:lnSpc>
                <a:spcPct val="100000"/>
              </a:lnSpc>
              <a:spcBef>
                <a:spcPts val="0"/>
              </a:spcBef>
              <a:spcAft>
                <a:spcPts val="0"/>
              </a:spcAft>
              <a:buClr>
                <a:schemeClr val="dk1"/>
              </a:buClr>
              <a:buSzPct val="100000"/>
              <a:buChar char="•"/>
            </a:pPr>
            <a:r>
              <a:rPr b="1" lang="en-US" sz="3300">
                <a:latin typeface="Arial"/>
                <a:ea typeface="Arial"/>
                <a:cs typeface="Arial"/>
                <a:sym typeface="Arial"/>
              </a:rPr>
              <a:t>To be improved:</a:t>
            </a:r>
            <a:endParaRPr/>
          </a:p>
          <a:p>
            <a:pPr indent="0" lvl="0" marL="0" rtl="0" algn="l">
              <a:lnSpc>
                <a:spcPct val="100000"/>
              </a:lnSpc>
              <a:spcBef>
                <a:spcPts val="0"/>
              </a:spcBef>
              <a:spcAft>
                <a:spcPts val="0"/>
              </a:spcAft>
              <a:buClr>
                <a:schemeClr val="dk1"/>
              </a:buClr>
              <a:buSzPct val="100000"/>
              <a:buNone/>
            </a:pPr>
            <a:r>
              <a:rPr lang="en-US" sz="3300">
                <a:latin typeface="Arial"/>
                <a:ea typeface="Arial"/>
                <a:cs typeface="Arial"/>
                <a:sym typeface="Arial"/>
              </a:rPr>
              <a:t>1. During promotions, try to give a disturbance free shopping experience to customers.</a:t>
            </a:r>
            <a:endParaRPr/>
          </a:p>
          <a:p>
            <a:pPr indent="0" lvl="0" marL="0" rtl="0" algn="l">
              <a:lnSpc>
                <a:spcPct val="100000"/>
              </a:lnSpc>
              <a:spcBef>
                <a:spcPts val="0"/>
              </a:spcBef>
              <a:spcAft>
                <a:spcPts val="0"/>
              </a:spcAft>
              <a:buClr>
                <a:schemeClr val="dk1"/>
              </a:buClr>
              <a:buSzPct val="100000"/>
              <a:buNone/>
            </a:pPr>
            <a:r>
              <a:rPr lang="en-US" sz="3300">
                <a:latin typeface="Arial"/>
                <a:ea typeface="Arial"/>
                <a:cs typeface="Arial"/>
                <a:sym typeface="Arial"/>
              </a:rPr>
              <a:t>2. Give more payment options to customers.</a:t>
            </a:r>
            <a:endParaRPr/>
          </a:p>
          <a:p>
            <a:pPr indent="0" lvl="0" marL="0" rtl="0" algn="l">
              <a:lnSpc>
                <a:spcPct val="100000"/>
              </a:lnSpc>
              <a:spcBef>
                <a:spcPts val="0"/>
              </a:spcBef>
              <a:spcAft>
                <a:spcPts val="0"/>
              </a:spcAft>
              <a:buClr>
                <a:schemeClr val="dk1"/>
              </a:buClr>
              <a:buSzPct val="100000"/>
              <a:buNone/>
            </a:pPr>
            <a:r>
              <a:rPr lang="en-US" sz="3300">
                <a:latin typeface="Arial"/>
                <a:ea typeface="Arial"/>
                <a:cs typeface="Arial"/>
                <a:sym typeface="Arial"/>
              </a:rPr>
              <a:t>3. Try to give the price early during promotion.</a:t>
            </a:r>
            <a:endParaRPr/>
          </a:p>
          <a:p>
            <a:pPr indent="0" lvl="0" marL="0" rtl="0" algn="l">
              <a:lnSpc>
                <a:spcPct val="100000"/>
              </a:lnSpc>
              <a:spcBef>
                <a:spcPts val="0"/>
              </a:spcBef>
              <a:spcAft>
                <a:spcPts val="0"/>
              </a:spcAft>
              <a:buClr>
                <a:schemeClr val="dk1"/>
              </a:buClr>
              <a:buSzPct val="100000"/>
              <a:buNone/>
            </a:pPr>
            <a:r>
              <a:rPr lang="en-US" sz="3300">
                <a:latin typeface="Arial"/>
                <a:ea typeface="Arial"/>
                <a:cs typeface="Arial"/>
                <a:sym typeface="Arial"/>
              </a:rPr>
              <a:t>4. Reduce the delivery time of the products.</a:t>
            </a:r>
            <a:endParaRPr/>
          </a:p>
          <a:p>
            <a:pPr indent="0" lvl="0" marL="0" rtl="0" algn="l">
              <a:lnSpc>
                <a:spcPct val="100000"/>
              </a:lnSpc>
              <a:spcBef>
                <a:spcPts val="0"/>
              </a:spcBef>
              <a:spcAft>
                <a:spcPts val="0"/>
              </a:spcAft>
              <a:buClr>
                <a:schemeClr val="dk1"/>
              </a:buClr>
              <a:buSzPct val="100000"/>
              <a:buNone/>
            </a:pPr>
            <a:r>
              <a:rPr lang="en-US" sz="3300">
                <a:latin typeface="Arial"/>
                <a:ea typeface="Arial"/>
                <a:cs typeface="Arial"/>
                <a:sym typeface="Arial"/>
              </a:rPr>
              <a:t>5. Flipkart and Amazon almost share the same feedbacks with varying percentages as the only difference.</a:t>
            </a:r>
            <a:br>
              <a:rPr lang="en-US" sz="3300">
                <a:latin typeface="Arial"/>
                <a:ea typeface="Arial"/>
                <a:cs typeface="Arial"/>
                <a:sym typeface="Arial"/>
              </a:rPr>
            </a:br>
            <a:endParaRPr sz="3300">
              <a:latin typeface="Arial"/>
              <a:ea typeface="Arial"/>
              <a:cs typeface="Arial"/>
              <a:sym typeface="Arial"/>
            </a:endParaRPr>
          </a:p>
          <a:p>
            <a:pPr indent="-342931" lvl="0" marL="342900" rtl="0" algn="l">
              <a:lnSpc>
                <a:spcPct val="100000"/>
              </a:lnSpc>
              <a:spcBef>
                <a:spcPts val="0"/>
              </a:spcBef>
              <a:spcAft>
                <a:spcPts val="0"/>
              </a:spcAft>
              <a:buClr>
                <a:schemeClr val="dk1"/>
              </a:buClr>
              <a:buSzPct val="100000"/>
              <a:buChar char="•"/>
            </a:pPr>
            <a:r>
              <a:rPr b="1" lang="en-US" sz="3300">
                <a:latin typeface="Arial"/>
                <a:ea typeface="Arial"/>
                <a:cs typeface="Arial"/>
                <a:sym typeface="Arial"/>
              </a:rPr>
              <a:t>Positive feedback summary:</a:t>
            </a:r>
            <a:endParaRPr/>
          </a:p>
          <a:p>
            <a:pPr indent="0" lvl="0" marL="0" rtl="0" algn="l">
              <a:lnSpc>
                <a:spcPct val="100000"/>
              </a:lnSpc>
              <a:spcBef>
                <a:spcPts val="0"/>
              </a:spcBef>
              <a:spcAft>
                <a:spcPts val="0"/>
              </a:spcAft>
              <a:buClr>
                <a:schemeClr val="dk1"/>
              </a:buClr>
              <a:buSzPct val="100000"/>
              <a:buNone/>
            </a:pPr>
            <a:r>
              <a:rPr lang="en-US" sz="3300">
                <a:latin typeface="Arial"/>
                <a:ea typeface="Arial"/>
                <a:cs typeface="Arial"/>
                <a:sym typeface="Arial"/>
              </a:rPr>
              <a:t>1. Convenient to use and also a good website for shopping.</a:t>
            </a:r>
            <a:endParaRPr/>
          </a:p>
          <a:p>
            <a:pPr indent="0" lvl="0" marL="0" rtl="0" algn="l">
              <a:lnSpc>
                <a:spcPct val="100000"/>
              </a:lnSpc>
              <a:spcBef>
                <a:spcPts val="0"/>
              </a:spcBef>
              <a:spcAft>
                <a:spcPts val="0"/>
              </a:spcAft>
              <a:buClr>
                <a:schemeClr val="dk1"/>
              </a:buClr>
              <a:buSzPct val="100000"/>
              <a:buNone/>
            </a:pPr>
            <a:r>
              <a:rPr lang="en-US" sz="3300">
                <a:latin typeface="Arial"/>
                <a:ea typeface="Arial"/>
                <a:cs typeface="Arial"/>
                <a:sym typeface="Arial"/>
              </a:rPr>
              <a:t>2. Fast delivery of products.</a:t>
            </a:r>
            <a:endParaRPr/>
          </a:p>
          <a:p>
            <a:pPr indent="0" lvl="0" marL="0" rtl="0" algn="l">
              <a:lnSpc>
                <a:spcPct val="100000"/>
              </a:lnSpc>
              <a:spcBef>
                <a:spcPts val="0"/>
              </a:spcBef>
              <a:spcAft>
                <a:spcPts val="0"/>
              </a:spcAft>
              <a:buClr>
                <a:schemeClr val="dk1"/>
              </a:buClr>
              <a:buSzPct val="100000"/>
              <a:buNone/>
            </a:pPr>
            <a:r>
              <a:rPr lang="en-US" sz="3300">
                <a:latin typeface="Arial"/>
                <a:ea typeface="Arial"/>
                <a:cs typeface="Arial"/>
                <a:sym typeface="Arial"/>
              </a:rPr>
              <a:t>3. Availability of complete information of the products.</a:t>
            </a:r>
            <a:endParaRPr/>
          </a:p>
          <a:p>
            <a:pPr indent="0" lvl="0" marL="0" rtl="0" algn="l">
              <a:lnSpc>
                <a:spcPct val="100000"/>
              </a:lnSpc>
              <a:spcBef>
                <a:spcPts val="0"/>
              </a:spcBef>
              <a:spcAft>
                <a:spcPts val="0"/>
              </a:spcAft>
              <a:buClr>
                <a:schemeClr val="dk1"/>
              </a:buClr>
              <a:buSzPct val="100000"/>
              <a:buNone/>
            </a:pPr>
            <a:r>
              <a:rPr lang="en-US" sz="3300">
                <a:latin typeface="Arial"/>
                <a:ea typeface="Arial"/>
                <a:cs typeface="Arial"/>
                <a:sym typeface="Arial"/>
              </a:rPr>
              <a:t>4. Presence of online assistance through multi-channels.</a:t>
            </a:r>
            <a:endParaRPr/>
          </a:p>
          <a:p>
            <a:pPr indent="0" lvl="0" marL="0" rtl="0" algn="l">
              <a:lnSpc>
                <a:spcPct val="100000"/>
              </a:lnSpc>
              <a:spcBef>
                <a:spcPts val="0"/>
              </a:spcBef>
              <a:spcAft>
                <a:spcPts val="0"/>
              </a:spcAft>
              <a:buClr>
                <a:schemeClr val="dk1"/>
              </a:buClr>
              <a:buSzPct val="100000"/>
              <a:buNone/>
            </a:pPr>
            <a:r>
              <a:rPr lang="en-US" sz="3300">
                <a:latin typeface="Arial"/>
                <a:ea typeface="Arial"/>
                <a:cs typeface="Arial"/>
                <a:sym typeface="Arial"/>
              </a:rPr>
              <a:t>5. Reliable website or app, perceived trustworthiness.</a:t>
            </a:r>
            <a:endParaRPr/>
          </a:p>
          <a:p>
            <a:pPr indent="0" lvl="0" marL="0" rtl="0" algn="l">
              <a:lnSpc>
                <a:spcPct val="100000"/>
              </a:lnSpc>
              <a:spcBef>
                <a:spcPts val="0"/>
              </a:spcBef>
              <a:spcAft>
                <a:spcPts val="0"/>
              </a:spcAft>
              <a:buClr>
                <a:schemeClr val="dk1"/>
              </a:buClr>
              <a:buSzPct val="100000"/>
              <a:buNone/>
            </a:pPr>
            <a:r>
              <a:rPr lang="en-US" sz="3300">
                <a:latin typeface="Arial"/>
                <a:ea typeface="Arial"/>
                <a:cs typeface="Arial"/>
                <a:sym typeface="Arial"/>
              </a:rPr>
              <a:t>6. Wild variety of products to offer.</a:t>
            </a:r>
            <a:endParaRPr sz="3300">
              <a:latin typeface="Arial"/>
              <a:ea typeface="Arial"/>
              <a:cs typeface="Arial"/>
              <a:sym typeface="Arial"/>
            </a:endParaRPr>
          </a:p>
          <a:p>
            <a:pPr indent="-215900" lvl="0" marL="342900" rtl="0" algn="l">
              <a:spcBef>
                <a:spcPts val="400"/>
              </a:spcBef>
              <a:spcAft>
                <a:spcPts val="0"/>
              </a:spcAft>
              <a:buClr>
                <a:schemeClr val="dk1"/>
              </a:buClr>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201" name="Shape 201"/>
        <p:cNvGrpSpPr/>
        <p:nvPr/>
      </p:nvGrpSpPr>
      <p:grpSpPr>
        <a:xfrm>
          <a:off x="0" y="0"/>
          <a:ext cx="0" cy="0"/>
          <a:chOff x="0" y="0"/>
          <a:chExt cx="0" cy="0"/>
        </a:xfrm>
      </p:grpSpPr>
      <p:sp>
        <p:nvSpPr>
          <p:cNvPr id="202" name="Google Shape;202;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3. Myntra.com</a:t>
            </a:r>
            <a:endParaRPr b="1" sz="6000">
              <a:latin typeface="Arial"/>
              <a:ea typeface="Arial"/>
              <a:cs typeface="Arial"/>
              <a:sym typeface="Arial"/>
            </a:endParaRPr>
          </a:p>
        </p:txBody>
      </p:sp>
      <p:sp>
        <p:nvSpPr>
          <p:cNvPr id="203" name="Google Shape;203;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lnSpc>
                <a:spcPct val="120000"/>
              </a:lnSpc>
              <a:spcBef>
                <a:spcPts val="0"/>
              </a:spcBef>
              <a:spcAft>
                <a:spcPts val="0"/>
              </a:spcAft>
              <a:buClr>
                <a:schemeClr val="dk1"/>
              </a:buClr>
              <a:buSzPct val="100000"/>
              <a:buChar char="•"/>
            </a:pPr>
            <a:r>
              <a:rPr b="1" lang="en-US" sz="3800">
                <a:latin typeface="Arial"/>
                <a:ea typeface="Arial"/>
                <a:cs typeface="Arial"/>
                <a:sym typeface="Arial"/>
              </a:rPr>
              <a:t>To be improved:</a:t>
            </a:r>
            <a:endParaRPr/>
          </a:p>
          <a:p>
            <a:pPr indent="0" lvl="0" marL="0" rtl="0" algn="l">
              <a:lnSpc>
                <a:spcPct val="120000"/>
              </a:lnSpc>
              <a:spcBef>
                <a:spcPts val="0"/>
              </a:spcBef>
              <a:spcAft>
                <a:spcPts val="0"/>
              </a:spcAft>
              <a:buClr>
                <a:schemeClr val="dk1"/>
              </a:buClr>
              <a:buSzPct val="100000"/>
              <a:buNone/>
            </a:pPr>
            <a:r>
              <a:rPr lang="en-US" sz="3800">
                <a:latin typeface="Arial"/>
                <a:ea typeface="Arial"/>
                <a:cs typeface="Arial"/>
                <a:sym typeface="Arial"/>
              </a:rPr>
              <a:t>1. During promotions, try to give a disturbance free shopping experience to customers.</a:t>
            </a:r>
            <a:endParaRPr/>
          </a:p>
          <a:p>
            <a:pPr indent="0" lvl="0" marL="0" rtl="0" algn="l">
              <a:lnSpc>
                <a:spcPct val="120000"/>
              </a:lnSpc>
              <a:spcBef>
                <a:spcPts val="0"/>
              </a:spcBef>
              <a:spcAft>
                <a:spcPts val="0"/>
              </a:spcAft>
              <a:buClr>
                <a:schemeClr val="dk1"/>
              </a:buClr>
              <a:buSzPct val="100000"/>
              <a:buNone/>
            </a:pPr>
            <a:r>
              <a:rPr lang="en-US" sz="3800">
                <a:latin typeface="Arial"/>
                <a:ea typeface="Arial"/>
                <a:cs typeface="Arial"/>
                <a:sym typeface="Arial"/>
              </a:rPr>
              <a:t>2. Try to give the price early during promotions.</a:t>
            </a:r>
            <a:endParaRPr/>
          </a:p>
          <a:p>
            <a:pPr indent="0" lvl="0" marL="0" rtl="0" algn="l">
              <a:lnSpc>
                <a:spcPct val="120000"/>
              </a:lnSpc>
              <a:spcBef>
                <a:spcPts val="0"/>
              </a:spcBef>
              <a:spcAft>
                <a:spcPts val="0"/>
              </a:spcAft>
              <a:buClr>
                <a:schemeClr val="dk1"/>
              </a:buClr>
              <a:buSzPct val="100000"/>
              <a:buNone/>
            </a:pPr>
            <a:r>
              <a:rPr lang="en-US" sz="3800">
                <a:latin typeface="Arial"/>
                <a:ea typeface="Arial"/>
                <a:cs typeface="Arial"/>
                <a:sym typeface="Arial"/>
              </a:rPr>
              <a:t>3. Reduce the delivery time of the products during promotions.</a:t>
            </a:r>
            <a:br>
              <a:rPr lang="en-US" sz="3800">
                <a:latin typeface="Arial"/>
                <a:ea typeface="Arial"/>
                <a:cs typeface="Arial"/>
                <a:sym typeface="Arial"/>
              </a:rPr>
            </a:br>
            <a:endParaRPr sz="3800">
              <a:latin typeface="Arial"/>
              <a:ea typeface="Arial"/>
              <a:cs typeface="Arial"/>
              <a:sym typeface="Arial"/>
            </a:endParaRPr>
          </a:p>
          <a:p>
            <a:pPr indent="-342900" lvl="0" marL="342900" rtl="0" algn="l">
              <a:lnSpc>
                <a:spcPct val="120000"/>
              </a:lnSpc>
              <a:spcBef>
                <a:spcPts val="0"/>
              </a:spcBef>
              <a:spcAft>
                <a:spcPts val="0"/>
              </a:spcAft>
              <a:buClr>
                <a:schemeClr val="dk1"/>
              </a:buClr>
              <a:buSzPct val="100000"/>
              <a:buChar char="•"/>
            </a:pPr>
            <a:r>
              <a:rPr b="1" lang="en-US" sz="3800">
                <a:latin typeface="Arial"/>
                <a:ea typeface="Arial"/>
                <a:cs typeface="Arial"/>
                <a:sym typeface="Arial"/>
              </a:rPr>
              <a:t>Positive feedback summary:</a:t>
            </a:r>
            <a:endParaRPr/>
          </a:p>
          <a:p>
            <a:pPr indent="0" lvl="0" marL="0" rtl="0" algn="l">
              <a:lnSpc>
                <a:spcPct val="120000"/>
              </a:lnSpc>
              <a:spcBef>
                <a:spcPts val="0"/>
              </a:spcBef>
              <a:spcAft>
                <a:spcPts val="0"/>
              </a:spcAft>
              <a:buClr>
                <a:schemeClr val="dk1"/>
              </a:buClr>
              <a:buSzPct val="100000"/>
              <a:buNone/>
            </a:pPr>
            <a:r>
              <a:rPr lang="en-US" sz="3800">
                <a:latin typeface="Arial"/>
                <a:ea typeface="Arial"/>
                <a:cs typeface="Arial"/>
                <a:sym typeface="Arial"/>
              </a:rPr>
              <a:t>1. Convenient to use and also a good website.</a:t>
            </a:r>
            <a:endParaRPr/>
          </a:p>
          <a:p>
            <a:pPr indent="0" lvl="0" marL="0" rtl="0" algn="l">
              <a:lnSpc>
                <a:spcPct val="120000"/>
              </a:lnSpc>
              <a:spcBef>
                <a:spcPts val="0"/>
              </a:spcBef>
              <a:spcAft>
                <a:spcPts val="0"/>
              </a:spcAft>
              <a:buClr>
                <a:schemeClr val="dk1"/>
              </a:buClr>
              <a:buSzPct val="100000"/>
              <a:buNone/>
            </a:pPr>
            <a:r>
              <a:rPr lang="en-US" sz="3800">
                <a:latin typeface="Arial"/>
                <a:ea typeface="Arial"/>
                <a:cs typeface="Arial"/>
                <a:sym typeface="Arial"/>
              </a:rPr>
              <a:t>2. Availability of several payment options.</a:t>
            </a:r>
            <a:endParaRPr/>
          </a:p>
          <a:p>
            <a:pPr indent="0" lvl="0" marL="0" rtl="0" algn="l">
              <a:lnSpc>
                <a:spcPct val="120000"/>
              </a:lnSpc>
              <a:spcBef>
                <a:spcPts val="0"/>
              </a:spcBef>
              <a:spcAft>
                <a:spcPts val="0"/>
              </a:spcAft>
              <a:buClr>
                <a:schemeClr val="dk1"/>
              </a:buClr>
              <a:buSzPct val="100000"/>
              <a:buNone/>
            </a:pPr>
            <a:r>
              <a:rPr lang="en-US" sz="3800">
                <a:latin typeface="Arial"/>
                <a:ea typeface="Arial"/>
                <a:cs typeface="Arial"/>
                <a:sym typeface="Arial"/>
              </a:rPr>
              <a:t>3. Faster products delivery.</a:t>
            </a:r>
            <a:endParaRPr/>
          </a:p>
          <a:p>
            <a:pPr indent="0" lvl="0" marL="0" rtl="0" algn="l">
              <a:lnSpc>
                <a:spcPct val="120000"/>
              </a:lnSpc>
              <a:spcBef>
                <a:spcPts val="0"/>
              </a:spcBef>
              <a:spcAft>
                <a:spcPts val="0"/>
              </a:spcAft>
              <a:buClr>
                <a:schemeClr val="dk1"/>
              </a:buClr>
              <a:buSzPct val="100000"/>
              <a:buNone/>
            </a:pPr>
            <a:r>
              <a:rPr lang="en-US" sz="3800">
                <a:latin typeface="Arial"/>
                <a:ea typeface="Arial"/>
                <a:cs typeface="Arial"/>
                <a:sym typeface="Arial"/>
              </a:rPr>
              <a:t>4. Complete information of products available.</a:t>
            </a:r>
            <a:endParaRPr/>
          </a:p>
          <a:p>
            <a:pPr indent="0" lvl="0" marL="0" rtl="0" algn="l">
              <a:lnSpc>
                <a:spcPct val="120000"/>
              </a:lnSpc>
              <a:spcBef>
                <a:spcPts val="0"/>
              </a:spcBef>
              <a:spcAft>
                <a:spcPts val="0"/>
              </a:spcAft>
              <a:buClr>
                <a:schemeClr val="dk1"/>
              </a:buClr>
              <a:buSzPct val="100000"/>
              <a:buNone/>
            </a:pPr>
            <a:r>
              <a:rPr lang="en-US" sz="3800">
                <a:latin typeface="Arial"/>
                <a:ea typeface="Arial"/>
                <a:cs typeface="Arial"/>
                <a:sym typeface="Arial"/>
              </a:rPr>
              <a:t>5. Reliable website or app, perceived trustworthiness.</a:t>
            </a:r>
            <a:endParaRPr/>
          </a:p>
          <a:p>
            <a:pPr indent="0" lvl="0" marL="0" rtl="0" algn="l">
              <a:lnSpc>
                <a:spcPct val="120000"/>
              </a:lnSpc>
              <a:spcBef>
                <a:spcPts val="0"/>
              </a:spcBef>
              <a:spcAft>
                <a:spcPts val="0"/>
              </a:spcAft>
              <a:buClr>
                <a:schemeClr val="dk1"/>
              </a:buClr>
              <a:buSzPct val="100000"/>
              <a:buNone/>
            </a:pPr>
            <a:r>
              <a:rPr lang="en-US" sz="3800">
                <a:latin typeface="Arial"/>
                <a:ea typeface="Arial"/>
                <a:cs typeface="Arial"/>
                <a:sym typeface="Arial"/>
              </a:rPr>
              <a:t>6. Wild variety of product to offer</a:t>
            </a:r>
            <a:endParaRPr sz="3800">
              <a:latin typeface="Arial"/>
              <a:ea typeface="Arial"/>
              <a:cs typeface="Arial"/>
              <a:sym typeface="Arial"/>
            </a:endParaRPr>
          </a:p>
          <a:p>
            <a:pPr indent="-231140" lvl="0" marL="342900" rtl="0" algn="l">
              <a:spcBef>
                <a:spcPts val="352"/>
              </a:spcBef>
              <a:spcAft>
                <a:spcPts val="0"/>
              </a:spcAft>
              <a:buClr>
                <a:schemeClr val="dk1"/>
              </a:buClr>
              <a:buSzPct val="1000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207" name="Shape 207"/>
        <p:cNvGrpSpPr/>
        <p:nvPr/>
      </p:nvGrpSpPr>
      <p:grpSpPr>
        <a:xfrm>
          <a:off x="0" y="0"/>
          <a:ext cx="0" cy="0"/>
          <a:chOff x="0" y="0"/>
          <a:chExt cx="0" cy="0"/>
        </a:xfrm>
      </p:grpSpPr>
      <p:sp>
        <p:nvSpPr>
          <p:cNvPr id="208" name="Google Shape;208;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4. Paytm.com</a:t>
            </a:r>
            <a:endParaRPr b="1" sz="6000">
              <a:latin typeface="Arial"/>
              <a:ea typeface="Arial"/>
              <a:cs typeface="Arial"/>
              <a:sym typeface="Arial"/>
            </a:endParaRPr>
          </a:p>
        </p:txBody>
      </p:sp>
      <p:sp>
        <p:nvSpPr>
          <p:cNvPr id="209" name="Google Shape;209;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lnSpc>
                <a:spcPct val="100000"/>
              </a:lnSpc>
              <a:spcBef>
                <a:spcPts val="0"/>
              </a:spcBef>
              <a:spcAft>
                <a:spcPts val="0"/>
              </a:spcAft>
              <a:buClr>
                <a:schemeClr val="dk1"/>
              </a:buClr>
              <a:buSzPct val="100000"/>
              <a:buChar char="•"/>
            </a:pPr>
            <a:r>
              <a:rPr b="1" lang="en-US">
                <a:latin typeface="Arial"/>
                <a:ea typeface="Arial"/>
                <a:cs typeface="Arial"/>
                <a:sym typeface="Arial"/>
              </a:rPr>
              <a:t>To be improved:</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1. Reduce the delivery time of the products during promotions.</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2. Try to give the price early during promotion.</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3. During promotions, try to give a disturbance free shopping experience to customers.</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4. Late declaration of price and discounts.</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5. Frequent disturbance is occurring while moving from one page to another.</a:t>
            </a:r>
            <a:br>
              <a:rPr lang="en-US">
                <a:latin typeface="Arial"/>
                <a:ea typeface="Arial"/>
                <a:cs typeface="Arial"/>
                <a:sym typeface="Arial"/>
              </a:rPr>
            </a:br>
            <a:endParaRPr>
              <a:latin typeface="Arial"/>
              <a:ea typeface="Arial"/>
              <a:cs typeface="Arial"/>
              <a:sym typeface="Arial"/>
            </a:endParaRPr>
          </a:p>
          <a:p>
            <a:pPr indent="-342900" lvl="0" marL="342900" rtl="0" algn="l">
              <a:lnSpc>
                <a:spcPct val="100000"/>
              </a:lnSpc>
              <a:spcBef>
                <a:spcPts val="0"/>
              </a:spcBef>
              <a:spcAft>
                <a:spcPts val="0"/>
              </a:spcAft>
              <a:buClr>
                <a:schemeClr val="dk1"/>
              </a:buClr>
              <a:buSzPct val="100000"/>
              <a:buChar char="•"/>
            </a:pPr>
            <a:r>
              <a:rPr b="1" lang="en-US">
                <a:latin typeface="Arial"/>
                <a:ea typeface="Arial"/>
                <a:cs typeface="Arial"/>
                <a:sym typeface="Arial"/>
              </a:rPr>
              <a:t>Positive feedback summary:</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1. Convenient to use and a good website.</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2. Quickness to complete a purchase.</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3. About 64% of the customers feel that either web or app is reliable.</a:t>
            </a:r>
            <a:endParaRPr/>
          </a:p>
          <a:p>
            <a:pPr indent="0" lvl="0" marL="0" rtl="0" algn="l">
              <a:lnSpc>
                <a:spcPct val="100000"/>
              </a:lnSpc>
              <a:spcBef>
                <a:spcPts val="0"/>
              </a:spcBef>
              <a:spcAft>
                <a:spcPts val="0"/>
              </a:spcAft>
              <a:buClr>
                <a:schemeClr val="dk1"/>
              </a:buClr>
              <a:buSzPct val="100000"/>
              <a:buNone/>
            </a:pPr>
            <a:r>
              <a:rPr lang="en-US">
                <a:latin typeface="Arial"/>
                <a:ea typeface="Arial"/>
                <a:cs typeface="Arial"/>
                <a:sym typeface="Arial"/>
              </a:rPr>
              <a:t>4. Around 20% of the customers believe that Paytm has a wild variety of products on offer.</a:t>
            </a:r>
            <a:endParaRPr>
              <a:latin typeface="Arial"/>
              <a:ea typeface="Arial"/>
              <a:cs typeface="Arial"/>
              <a:sym typeface="Arial"/>
            </a:endParaRPr>
          </a:p>
          <a:p>
            <a:pPr indent="-200660" lvl="0" marL="342900" rtl="0" algn="l">
              <a:spcBef>
                <a:spcPts val="448"/>
              </a:spcBef>
              <a:spcAft>
                <a:spcPts val="0"/>
              </a:spcAft>
              <a:buClr>
                <a:schemeClr val="dk1"/>
              </a:buClr>
              <a:buSzPct val="1000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213" name="Shape 213"/>
        <p:cNvGrpSpPr/>
        <p:nvPr/>
      </p:nvGrpSpPr>
      <p:grpSpPr>
        <a:xfrm>
          <a:off x="0" y="0"/>
          <a:ext cx="0" cy="0"/>
          <a:chOff x="0" y="0"/>
          <a:chExt cx="0" cy="0"/>
        </a:xfrm>
      </p:grpSpPr>
      <p:sp>
        <p:nvSpPr>
          <p:cNvPr id="214" name="Google Shape;21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5. Snapdeal.com</a:t>
            </a:r>
            <a:endParaRPr b="1" sz="6000">
              <a:latin typeface="Arial"/>
              <a:ea typeface="Arial"/>
              <a:cs typeface="Arial"/>
              <a:sym typeface="Arial"/>
            </a:endParaRPr>
          </a:p>
        </p:txBody>
      </p:sp>
      <p:sp>
        <p:nvSpPr>
          <p:cNvPr id="215" name="Google Shape;215;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lnSpc>
                <a:spcPct val="120000"/>
              </a:lnSpc>
              <a:spcBef>
                <a:spcPts val="0"/>
              </a:spcBef>
              <a:spcAft>
                <a:spcPts val="0"/>
              </a:spcAft>
              <a:buClr>
                <a:schemeClr val="dk1"/>
              </a:buClr>
              <a:buSzPct val="100000"/>
              <a:buChar char="•"/>
            </a:pPr>
            <a:r>
              <a:rPr b="1" lang="en-US">
                <a:latin typeface="Arial"/>
                <a:ea typeface="Arial"/>
                <a:cs typeface="Arial"/>
                <a:sym typeface="Arial"/>
              </a:rPr>
              <a:t>To be improved:</a:t>
            </a:r>
            <a:endParaRPr/>
          </a:p>
          <a:p>
            <a:pPr indent="0" lvl="0" marL="0" rtl="0" algn="l">
              <a:lnSpc>
                <a:spcPct val="120000"/>
              </a:lnSpc>
              <a:spcBef>
                <a:spcPts val="0"/>
              </a:spcBef>
              <a:spcAft>
                <a:spcPts val="0"/>
              </a:spcAft>
              <a:buClr>
                <a:schemeClr val="dk1"/>
              </a:buClr>
              <a:buSzPct val="100000"/>
              <a:buNone/>
            </a:pPr>
            <a:r>
              <a:rPr lang="en-US">
                <a:latin typeface="Arial"/>
                <a:ea typeface="Arial"/>
                <a:cs typeface="Arial"/>
                <a:sym typeface="Arial"/>
              </a:rPr>
              <a:t>1. Reduce the delivery time of the products during promotions.</a:t>
            </a:r>
            <a:endParaRPr/>
          </a:p>
          <a:p>
            <a:pPr indent="0" lvl="0" marL="0" rtl="0" algn="l">
              <a:lnSpc>
                <a:spcPct val="120000"/>
              </a:lnSpc>
              <a:spcBef>
                <a:spcPts val="0"/>
              </a:spcBef>
              <a:spcAft>
                <a:spcPts val="0"/>
              </a:spcAft>
              <a:buClr>
                <a:schemeClr val="dk1"/>
              </a:buClr>
              <a:buSzPct val="100000"/>
              <a:buNone/>
            </a:pPr>
            <a:r>
              <a:rPr lang="en-US">
                <a:latin typeface="Arial"/>
                <a:ea typeface="Arial"/>
                <a:cs typeface="Arial"/>
                <a:sym typeface="Arial"/>
              </a:rPr>
              <a:t>2. Try to give the price early during promotion.</a:t>
            </a:r>
            <a:endParaRPr/>
          </a:p>
          <a:p>
            <a:pPr indent="0" lvl="0" marL="0" rtl="0" algn="l">
              <a:lnSpc>
                <a:spcPct val="120000"/>
              </a:lnSpc>
              <a:spcBef>
                <a:spcPts val="0"/>
              </a:spcBef>
              <a:spcAft>
                <a:spcPts val="0"/>
              </a:spcAft>
              <a:buClr>
                <a:schemeClr val="dk1"/>
              </a:buClr>
              <a:buSzPct val="100000"/>
              <a:buNone/>
            </a:pPr>
            <a:r>
              <a:rPr lang="en-US">
                <a:latin typeface="Arial"/>
                <a:ea typeface="Arial"/>
                <a:cs typeface="Arial"/>
                <a:sym typeface="Arial"/>
              </a:rPr>
              <a:t>3. During promotions, try to give a disturbance free shopping experience to customers.</a:t>
            </a:r>
            <a:endParaRPr/>
          </a:p>
          <a:p>
            <a:pPr indent="0" lvl="0" marL="0" rtl="0" algn="l">
              <a:lnSpc>
                <a:spcPct val="120000"/>
              </a:lnSpc>
              <a:spcBef>
                <a:spcPts val="0"/>
              </a:spcBef>
              <a:spcAft>
                <a:spcPts val="0"/>
              </a:spcAft>
              <a:buClr>
                <a:schemeClr val="dk1"/>
              </a:buClr>
              <a:buSzPct val="100000"/>
              <a:buNone/>
            </a:pPr>
            <a:r>
              <a:rPr lang="en-US">
                <a:latin typeface="Arial"/>
                <a:ea typeface="Arial"/>
                <a:cs typeface="Arial"/>
                <a:sym typeface="Arial"/>
              </a:rPr>
              <a:t>4. Late declaration of price and discounts.</a:t>
            </a:r>
            <a:endParaRPr/>
          </a:p>
          <a:p>
            <a:pPr indent="0" lvl="0" marL="0" rtl="0" algn="l">
              <a:lnSpc>
                <a:spcPct val="120000"/>
              </a:lnSpc>
              <a:spcBef>
                <a:spcPts val="0"/>
              </a:spcBef>
              <a:spcAft>
                <a:spcPts val="0"/>
              </a:spcAft>
              <a:buClr>
                <a:schemeClr val="dk1"/>
              </a:buClr>
              <a:buSzPct val="100000"/>
              <a:buNone/>
            </a:pPr>
            <a:r>
              <a:rPr lang="en-US">
                <a:latin typeface="Arial"/>
                <a:ea typeface="Arial"/>
                <a:cs typeface="Arial"/>
                <a:sym typeface="Arial"/>
              </a:rPr>
              <a:t>5. No one has expressed to recommend Snapdeal to a contact as it has the most negative feedbacks among all other websites.</a:t>
            </a:r>
            <a:br>
              <a:rPr lang="en-US">
                <a:latin typeface="Arial"/>
                <a:ea typeface="Arial"/>
                <a:cs typeface="Arial"/>
                <a:sym typeface="Arial"/>
              </a:rPr>
            </a:br>
            <a:endParaRPr>
              <a:latin typeface="Arial"/>
              <a:ea typeface="Arial"/>
              <a:cs typeface="Arial"/>
              <a:sym typeface="Arial"/>
            </a:endParaRPr>
          </a:p>
          <a:p>
            <a:pPr indent="-342900" lvl="0" marL="342900" rtl="0" algn="l">
              <a:lnSpc>
                <a:spcPct val="120000"/>
              </a:lnSpc>
              <a:spcBef>
                <a:spcPts val="0"/>
              </a:spcBef>
              <a:spcAft>
                <a:spcPts val="0"/>
              </a:spcAft>
              <a:buClr>
                <a:schemeClr val="dk1"/>
              </a:buClr>
              <a:buSzPct val="100000"/>
              <a:buChar char="•"/>
            </a:pPr>
            <a:r>
              <a:rPr b="1" lang="en-US">
                <a:latin typeface="Arial"/>
                <a:ea typeface="Arial"/>
                <a:cs typeface="Arial"/>
                <a:sym typeface="Arial"/>
              </a:rPr>
              <a:t>Positive feedback summary:</a:t>
            </a:r>
            <a:endParaRPr/>
          </a:p>
          <a:p>
            <a:pPr indent="0" lvl="0" marL="0" rtl="0" algn="l">
              <a:lnSpc>
                <a:spcPct val="120000"/>
              </a:lnSpc>
              <a:spcBef>
                <a:spcPts val="0"/>
              </a:spcBef>
              <a:spcAft>
                <a:spcPts val="0"/>
              </a:spcAft>
              <a:buClr>
                <a:schemeClr val="dk1"/>
              </a:buClr>
              <a:buSzPct val="100000"/>
              <a:buNone/>
            </a:pPr>
            <a:r>
              <a:rPr lang="en-US">
                <a:latin typeface="Arial"/>
                <a:ea typeface="Arial"/>
                <a:cs typeface="Arial"/>
                <a:sym typeface="Arial"/>
              </a:rPr>
              <a:t>1. Convenient to use.</a:t>
            </a:r>
            <a:endParaRPr/>
          </a:p>
          <a:p>
            <a:pPr indent="0" lvl="0" marL="0" rtl="0" algn="l">
              <a:lnSpc>
                <a:spcPct val="120000"/>
              </a:lnSpc>
              <a:spcBef>
                <a:spcPts val="0"/>
              </a:spcBef>
              <a:spcAft>
                <a:spcPts val="0"/>
              </a:spcAft>
              <a:buClr>
                <a:schemeClr val="dk1"/>
              </a:buClr>
              <a:buSzPct val="100000"/>
              <a:buNone/>
            </a:pPr>
            <a:r>
              <a:rPr lang="en-US">
                <a:latin typeface="Arial"/>
                <a:ea typeface="Arial"/>
                <a:cs typeface="Arial"/>
                <a:sym typeface="Arial"/>
              </a:rPr>
              <a:t>2. 54% of the customers are happy about the availability of financial information security.</a:t>
            </a:r>
            <a:endParaRPr>
              <a:latin typeface="Arial"/>
              <a:ea typeface="Arial"/>
              <a:cs typeface="Arial"/>
              <a:sym typeface="Arial"/>
            </a:endParaRPr>
          </a:p>
          <a:p>
            <a:pPr indent="-200660" lvl="0" marL="342900" rtl="0" algn="l">
              <a:spcBef>
                <a:spcPts val="448"/>
              </a:spcBef>
              <a:spcAft>
                <a:spcPts val="0"/>
              </a:spcAft>
              <a:buClr>
                <a:schemeClr val="dk1"/>
              </a:buClr>
              <a:buSzPct val="100000"/>
              <a:buNone/>
            </a:pPr>
            <a:r>
              <a:t/>
            </a:r>
            <a:endParaRPr/>
          </a:p>
        </p:txBody>
      </p:sp>
      <p:sp>
        <p:nvSpPr>
          <p:cNvPr descr="Snapdeal has a new logo and it's back to red, again | Business News,The  Indian Express" id="216" name="Google Shape;216;p3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8000"/>
          </a:blip>
          <a:stretch>
            <a:fillRect/>
          </a:stretch>
        </a:blipFill>
      </p:bgPr>
    </p:bg>
    <p:spTree>
      <p:nvGrpSpPr>
        <p:cNvPr id="93" name="Shape 93"/>
        <p:cNvGrpSpPr/>
        <p:nvPr/>
      </p:nvGrpSpPr>
      <p:grpSpPr>
        <a:xfrm>
          <a:off x="0" y="0"/>
          <a:ext cx="0" cy="0"/>
          <a:chOff x="0" y="0"/>
          <a:chExt cx="0" cy="0"/>
        </a:xfrm>
      </p:grpSpPr>
      <p:sp>
        <p:nvSpPr>
          <p:cNvPr id="94" name="Google Shape;9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600"/>
              <a:buFont typeface="Arial"/>
              <a:buNone/>
            </a:pPr>
            <a:r>
              <a:rPr b="1" lang="en-US" sz="6600">
                <a:latin typeface="Arial"/>
                <a:ea typeface="Arial"/>
                <a:cs typeface="Arial"/>
                <a:sym typeface="Arial"/>
              </a:rPr>
              <a:t>Index:</a:t>
            </a:r>
            <a:endParaRPr b="1" sz="6600">
              <a:latin typeface="Arial"/>
              <a:ea typeface="Arial"/>
              <a:cs typeface="Arial"/>
              <a:sym typeface="Arial"/>
            </a:endParaRPr>
          </a:p>
        </p:txBody>
      </p:sp>
      <p:sp>
        <p:nvSpPr>
          <p:cNvPr id="95" name="Google Shape;95;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Arial"/>
                <a:ea typeface="Arial"/>
                <a:cs typeface="Arial"/>
                <a:sym typeface="Arial"/>
              </a:rPr>
              <a:t>Introduction</a:t>
            </a:r>
            <a:endParaRPr/>
          </a:p>
          <a:p>
            <a:pPr indent="-342900" lvl="0" marL="342900" rtl="0" algn="l">
              <a:spcBef>
                <a:spcPts val="640"/>
              </a:spcBef>
              <a:spcAft>
                <a:spcPts val="0"/>
              </a:spcAft>
              <a:buClr>
                <a:schemeClr val="dk1"/>
              </a:buClr>
              <a:buSzPts val="3200"/>
              <a:buChar char="•"/>
            </a:pPr>
            <a:r>
              <a:rPr lang="en-US">
                <a:latin typeface="Arial"/>
                <a:ea typeface="Arial"/>
                <a:cs typeface="Arial"/>
                <a:sym typeface="Arial"/>
              </a:rPr>
              <a:t>Problem Statement</a:t>
            </a:r>
            <a:endParaRPr/>
          </a:p>
          <a:p>
            <a:pPr indent="-342900" lvl="0" marL="342900" rtl="0" algn="l">
              <a:spcBef>
                <a:spcPts val="640"/>
              </a:spcBef>
              <a:spcAft>
                <a:spcPts val="0"/>
              </a:spcAft>
              <a:buClr>
                <a:schemeClr val="dk1"/>
              </a:buClr>
              <a:buSzPts val="3200"/>
              <a:buChar char="•"/>
            </a:pPr>
            <a:r>
              <a:rPr lang="en-US">
                <a:latin typeface="Arial"/>
                <a:ea typeface="Arial"/>
                <a:cs typeface="Arial"/>
                <a:sym typeface="Arial"/>
              </a:rPr>
              <a:t>Objective</a:t>
            </a:r>
            <a:endParaRPr/>
          </a:p>
          <a:p>
            <a:pPr indent="-342900" lvl="0" marL="342900" rtl="0" algn="l">
              <a:spcBef>
                <a:spcPts val="640"/>
              </a:spcBef>
              <a:spcAft>
                <a:spcPts val="0"/>
              </a:spcAft>
              <a:buClr>
                <a:schemeClr val="dk1"/>
              </a:buClr>
              <a:buSzPts val="3200"/>
              <a:buChar char="•"/>
            </a:pPr>
            <a:r>
              <a:rPr lang="en-US">
                <a:latin typeface="Arial"/>
                <a:ea typeface="Arial"/>
                <a:cs typeface="Arial"/>
                <a:sym typeface="Arial"/>
              </a:rPr>
              <a:t>Exploratory Data Analysis (EDA)</a:t>
            </a:r>
            <a:endParaRPr/>
          </a:p>
          <a:p>
            <a:pPr indent="-342900" lvl="0" marL="342900" rtl="0" algn="l">
              <a:spcBef>
                <a:spcPts val="640"/>
              </a:spcBef>
              <a:spcAft>
                <a:spcPts val="0"/>
              </a:spcAft>
              <a:buClr>
                <a:schemeClr val="dk1"/>
              </a:buClr>
              <a:buSzPts val="3200"/>
              <a:buChar char="•"/>
            </a:pPr>
            <a:r>
              <a:rPr lang="en-US">
                <a:latin typeface="Arial"/>
                <a:ea typeface="Arial"/>
                <a:cs typeface="Arial"/>
                <a:sym typeface="Arial"/>
              </a:rPr>
              <a:t>Visualization</a:t>
            </a:r>
            <a:endParaRPr/>
          </a:p>
          <a:p>
            <a:pPr indent="-342900" lvl="0" marL="342900" rtl="0" algn="l">
              <a:spcBef>
                <a:spcPts val="640"/>
              </a:spcBef>
              <a:spcAft>
                <a:spcPts val="0"/>
              </a:spcAft>
              <a:buClr>
                <a:schemeClr val="dk1"/>
              </a:buClr>
              <a:buSzPts val="3200"/>
              <a:buChar char="•"/>
            </a:pPr>
            <a:r>
              <a:rPr lang="en-US">
                <a:latin typeface="Arial"/>
                <a:ea typeface="Arial"/>
                <a:cs typeface="Arial"/>
                <a:sym typeface="Arial"/>
              </a:rPr>
              <a:t>Inference</a:t>
            </a:r>
            <a:endParaRPr/>
          </a:p>
          <a:p>
            <a:pPr indent="-342900" lvl="0" marL="342900" rtl="0" algn="l">
              <a:spcBef>
                <a:spcPts val="640"/>
              </a:spcBef>
              <a:spcAft>
                <a:spcPts val="0"/>
              </a:spcAft>
              <a:buClr>
                <a:schemeClr val="dk1"/>
              </a:buClr>
              <a:buSzPts val="3200"/>
              <a:buChar char="•"/>
            </a:pPr>
            <a:r>
              <a:rPr lang="en-US">
                <a:latin typeface="Arial"/>
                <a:ea typeface="Arial"/>
                <a:cs typeface="Arial"/>
                <a:sym typeface="Arial"/>
              </a:rPr>
              <a:t>Future 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2"/>
          <p:cNvSpPr txBox="1"/>
          <p:nvPr>
            <p:ph type="title"/>
          </p:nvPr>
        </p:nvSpPr>
        <p:spPr>
          <a:xfrm>
            <a:off x="3810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Conclusions:-</a:t>
            </a:r>
            <a:endParaRPr/>
          </a:p>
        </p:txBody>
      </p:sp>
      <p:sp>
        <p:nvSpPr>
          <p:cNvPr id="222" name="Google Shape;222;p32"/>
          <p:cNvSpPr txBox="1"/>
          <p:nvPr>
            <p:ph idx="1" type="body"/>
          </p:nvPr>
        </p:nvSpPr>
        <p:spPr>
          <a:xfrm>
            <a:off x="76200" y="1219200"/>
            <a:ext cx="8763000" cy="563880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latin typeface="Arial"/>
                <a:ea typeface="Arial"/>
                <a:cs typeface="Arial"/>
                <a:sym typeface="Arial"/>
              </a:rPr>
              <a:t>From the analysis it was found that consumers purchasing decisions were dependent on various factors. All these motives motivate consumers to purchase products through online. According to consumers' opinions, "time saving" is the most important motivating factor for online shopping.</a:t>
            </a:r>
            <a:endParaRPr/>
          </a:p>
          <a:p>
            <a:pPr indent="-342900" lvl="0" marL="342900" rtl="0" algn="l">
              <a:spcBef>
                <a:spcPts val="448"/>
              </a:spcBef>
              <a:spcAft>
                <a:spcPts val="0"/>
              </a:spcAft>
              <a:buClr>
                <a:schemeClr val="dk1"/>
              </a:buClr>
              <a:buSzPct val="100000"/>
              <a:buChar char="•"/>
            </a:pPr>
            <a:r>
              <a:rPr lang="en-US">
                <a:latin typeface="Arial"/>
                <a:ea typeface="Arial"/>
                <a:cs typeface="Arial"/>
                <a:sym typeface="Arial"/>
              </a:rPr>
              <a:t>After visualizing the data, I found Amazon is the best online store where the customers trust on buying products and it has positive impact on the customers. Also, amazon and flip kart have increased customers’ expectations. So, they are the best online retailer who makes the loyal customers and satisfies the customers.</a:t>
            </a:r>
            <a:endParaRPr/>
          </a:p>
          <a:p>
            <a:pPr indent="-342900" lvl="0" marL="342900" rtl="0" algn="l">
              <a:spcBef>
                <a:spcPts val="448"/>
              </a:spcBef>
              <a:spcAft>
                <a:spcPts val="0"/>
              </a:spcAft>
              <a:buClr>
                <a:schemeClr val="dk1"/>
              </a:buClr>
              <a:buSzPct val="100000"/>
              <a:buChar char="•"/>
            </a:pPr>
            <a:r>
              <a:rPr lang="en-US">
                <a:latin typeface="Arial"/>
                <a:ea typeface="Arial"/>
                <a:cs typeface="Arial"/>
                <a:sym typeface="Arial"/>
              </a:rPr>
              <a:t>It was also observed that online shopping is not trustworthy and reliable to some consumers due to only online payment system and personal privacy. In addition, online security is a major concern for the consumer particularly in terms of fraud, privacy and hacking. So, the organizers should make up their organization for better sales.</a:t>
            </a:r>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descr="History's Greatest Thank You Notes » Whalebone" id="227" name="Google Shape;227;p33"/>
          <p:cNvPicPr preferRelativeResize="0"/>
          <p:nvPr/>
        </p:nvPicPr>
        <p:blipFill rotWithShape="1">
          <a:blip r:embed="rId3">
            <a:alphaModFix/>
          </a:blip>
          <a:srcRect b="0" l="0" r="0" t="0"/>
          <a:stretch/>
        </p:blipFill>
        <p:spPr>
          <a:xfrm>
            <a:off x="-2931" y="0"/>
            <a:ext cx="914693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6000"/>
          </a:blip>
          <a:stretch>
            <a:fillRect/>
          </a:stretch>
        </a:blipFill>
      </p:bgPr>
    </p:bg>
    <p:spTree>
      <p:nvGrpSpPr>
        <p:cNvPr id="99" name="Shape 99"/>
        <p:cNvGrpSpPr/>
        <p:nvPr/>
      </p:nvGrpSpPr>
      <p:grpSpPr>
        <a:xfrm>
          <a:off x="0" y="0"/>
          <a:ext cx="0" cy="0"/>
          <a:chOff x="0" y="0"/>
          <a:chExt cx="0" cy="0"/>
        </a:xfrm>
      </p:grpSpPr>
      <p:sp>
        <p:nvSpPr>
          <p:cNvPr id="100" name="Google Shape;10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Introduction:</a:t>
            </a:r>
            <a:endParaRPr b="1" sz="6000">
              <a:latin typeface="Arial"/>
              <a:ea typeface="Arial"/>
              <a:cs typeface="Arial"/>
              <a:sym typeface="Arial"/>
            </a:endParaRPr>
          </a:p>
        </p:txBody>
      </p:sp>
      <p:sp>
        <p:nvSpPr>
          <p:cNvPr id="101" name="Google Shape;101;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0" lvl="1" marL="301752" rtl="0" algn="l">
              <a:spcBef>
                <a:spcPts val="0"/>
              </a:spcBef>
              <a:spcAft>
                <a:spcPts val="0"/>
              </a:spcAft>
              <a:buClr>
                <a:schemeClr val="dk1"/>
              </a:buClr>
              <a:buSzPct val="100000"/>
              <a:buNone/>
            </a:pPr>
            <a:r>
              <a:rPr lang="en-US">
                <a:latin typeface="Arial"/>
                <a:ea typeface="Arial"/>
                <a:cs typeface="Arial"/>
                <a:sym typeface="Arial"/>
              </a:rPr>
              <a:t>“Customer retention refers to company’s ability to turn customers into repeat buyers and prevent them from switching to a competitor”</a:t>
            </a:r>
            <a:endParaRPr/>
          </a:p>
          <a:p>
            <a:pPr indent="0" lvl="1" marL="301752" rtl="0" algn="l">
              <a:spcBef>
                <a:spcPts val="434"/>
              </a:spcBef>
              <a:spcAft>
                <a:spcPts val="0"/>
              </a:spcAft>
              <a:buClr>
                <a:schemeClr val="dk1"/>
              </a:buClr>
              <a:buSzPct val="100000"/>
              <a:buNone/>
            </a:pPr>
            <a:r>
              <a:rPr lang="en-US">
                <a:latin typeface="Arial"/>
                <a:ea typeface="Arial"/>
                <a:cs typeface="Arial"/>
                <a:sym typeface="Arial"/>
              </a:rPr>
              <a:t>In other words customer retention means – </a:t>
            </a:r>
            <a:r>
              <a:rPr b="1" lang="en-US">
                <a:latin typeface="Arial"/>
                <a:ea typeface="Arial"/>
                <a:cs typeface="Arial"/>
                <a:sym typeface="Arial"/>
              </a:rPr>
              <a:t>“To maintain the existing customers”</a:t>
            </a:r>
            <a:endParaRPr/>
          </a:p>
          <a:p>
            <a:pPr indent="0" lvl="1" marL="301752" rtl="0" algn="l">
              <a:spcBef>
                <a:spcPts val="434"/>
              </a:spcBef>
              <a:spcAft>
                <a:spcPts val="0"/>
              </a:spcAft>
              <a:buClr>
                <a:schemeClr val="dk1"/>
              </a:buClr>
              <a:buSzPct val="100000"/>
              <a:buNone/>
            </a:pPr>
            <a:r>
              <a:rPr lang="en-US">
                <a:latin typeface="Arial"/>
                <a:ea typeface="Arial"/>
                <a:cs typeface="Arial"/>
                <a:sym typeface="Arial"/>
              </a:rPr>
              <a:t>Less spending on customer acquisition : Acquiring a new customer can be up to five times more expensive than retaining an existing one. </a:t>
            </a:r>
            <a:endParaRPr/>
          </a:p>
          <a:p>
            <a:pPr indent="0" lvl="1" marL="301752" rtl="0" algn="l">
              <a:spcBef>
                <a:spcPts val="434"/>
              </a:spcBef>
              <a:spcAft>
                <a:spcPts val="0"/>
              </a:spcAft>
              <a:buClr>
                <a:schemeClr val="dk1"/>
              </a:buClr>
              <a:buSzPct val="100000"/>
              <a:buNone/>
            </a:pPr>
            <a:r>
              <a:rPr lang="en-US">
                <a:latin typeface="Arial"/>
                <a:ea typeface="Arial"/>
                <a:cs typeface="Arial"/>
                <a:sym typeface="Arial"/>
              </a:rPr>
              <a:t>Increased profits : An increase in client retention by 5% can enhance profits by over 25% .</a:t>
            </a:r>
            <a:endParaRPr/>
          </a:p>
          <a:p>
            <a:pPr indent="0" lvl="1" marL="301752" rtl="0" algn="l">
              <a:spcBef>
                <a:spcPts val="434"/>
              </a:spcBef>
              <a:spcAft>
                <a:spcPts val="0"/>
              </a:spcAft>
              <a:buClr>
                <a:schemeClr val="dk1"/>
              </a:buClr>
              <a:buSzPct val="100000"/>
              <a:buNone/>
            </a:pPr>
            <a:r>
              <a:rPr lang="en-US">
                <a:latin typeface="Arial"/>
                <a:ea typeface="Arial"/>
                <a:cs typeface="Arial"/>
                <a:sym typeface="Arial"/>
              </a:rPr>
              <a:t>Improved online reputation : Over 37% of customers will only post online reviews if they are “extremely satisfied”.</a:t>
            </a:r>
            <a:endParaRPr/>
          </a:p>
          <a:p>
            <a:pPr indent="0" lvl="1" marL="301752" rtl="0" algn="l">
              <a:spcBef>
                <a:spcPts val="434"/>
              </a:spcBef>
              <a:spcAft>
                <a:spcPts val="0"/>
              </a:spcAft>
              <a:buClr>
                <a:schemeClr val="dk1"/>
              </a:buClr>
              <a:buSzPct val="100000"/>
              <a:buNone/>
            </a:pPr>
            <a:r>
              <a:rPr lang="en-US">
                <a:latin typeface="Arial"/>
                <a:ea typeface="Arial"/>
                <a:cs typeface="Arial"/>
                <a:sym typeface="Arial"/>
              </a:rPr>
              <a:t>Positive Reviews : The longer customers stay with a company, the more business, positive reviews, and they bring word of mouth advertising.</a:t>
            </a:r>
            <a:endParaRPr/>
          </a:p>
          <a:p>
            <a:pPr indent="-185420" lvl="0" marL="342900" rtl="0" algn="l">
              <a:spcBef>
                <a:spcPts val="496"/>
              </a:spcBef>
              <a:spcAft>
                <a:spcPts val="0"/>
              </a:spcAft>
              <a:buClr>
                <a:schemeClr val="dk1"/>
              </a:buClr>
              <a:buSzPct val="100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4000"/>
          </a:blip>
          <a:stretch>
            <a:fillRect/>
          </a:stretch>
        </a:blipFill>
      </p:bgPr>
    </p:bg>
    <p:spTree>
      <p:nvGrpSpPr>
        <p:cNvPr id="105" name="Shape 105"/>
        <p:cNvGrpSpPr/>
        <p:nvPr/>
      </p:nvGrpSpPr>
      <p:grpSpPr>
        <a:xfrm>
          <a:off x="0" y="0"/>
          <a:ext cx="0" cy="0"/>
          <a:chOff x="0" y="0"/>
          <a:chExt cx="0" cy="0"/>
        </a:xfrm>
      </p:grpSpPr>
      <p:sp>
        <p:nvSpPr>
          <p:cNvPr id="106" name="Google Shape;106;p16"/>
          <p:cNvSpPr txBox="1"/>
          <p:nvPr>
            <p:ph type="title"/>
          </p:nvPr>
        </p:nvSpPr>
        <p:spPr>
          <a:xfrm>
            <a:off x="381000" y="30480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b="1" lang="en-US" cap="none">
                <a:latin typeface="Arial"/>
                <a:ea typeface="Arial"/>
                <a:cs typeface="Arial"/>
                <a:sym typeface="Arial"/>
              </a:rPr>
              <a:t>What are the benefits of Customer Retention ?</a:t>
            </a:r>
            <a:endParaRPr b="1">
              <a:latin typeface="Arial"/>
              <a:ea typeface="Arial"/>
              <a:cs typeface="Arial"/>
              <a:sym typeface="Arial"/>
            </a:endParaRPr>
          </a:p>
        </p:txBody>
      </p:sp>
      <p:sp>
        <p:nvSpPr>
          <p:cNvPr id="107" name="Google Shape;107;p16"/>
          <p:cNvSpPr txBox="1"/>
          <p:nvPr>
            <p:ph idx="1" type="body"/>
          </p:nvPr>
        </p:nvSpPr>
        <p:spPr>
          <a:xfrm>
            <a:off x="457200" y="16764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ctr">
              <a:spcBef>
                <a:spcPts val="0"/>
              </a:spcBef>
              <a:spcAft>
                <a:spcPts val="0"/>
              </a:spcAft>
              <a:buClr>
                <a:schemeClr val="dk1"/>
              </a:buClr>
              <a:buSzPts val="2000"/>
              <a:buFont typeface="Noto Sans Symbols"/>
              <a:buChar char="⮚"/>
            </a:pPr>
            <a:r>
              <a:rPr lang="en-US" sz="2000" cap="none">
                <a:latin typeface="Arial"/>
                <a:ea typeface="Arial"/>
                <a:cs typeface="Arial"/>
                <a:sym typeface="Arial"/>
              </a:rPr>
              <a:t>Retained customers tend to buy other services from same company.</a:t>
            </a:r>
            <a:endParaRPr/>
          </a:p>
          <a:p>
            <a:pPr indent="-342900" lvl="0" marL="342900" rtl="0" algn="ctr">
              <a:spcBef>
                <a:spcPts val="400"/>
              </a:spcBef>
              <a:spcAft>
                <a:spcPts val="0"/>
              </a:spcAft>
              <a:buClr>
                <a:schemeClr val="dk1"/>
              </a:buClr>
              <a:buSzPts val="2000"/>
              <a:buFont typeface="Noto Sans Symbols"/>
              <a:buChar char="⮚"/>
            </a:pPr>
            <a:r>
              <a:rPr lang="en-US" sz="2000" cap="none">
                <a:latin typeface="Arial"/>
                <a:ea typeface="Arial"/>
                <a:cs typeface="Arial"/>
                <a:sym typeface="Arial"/>
              </a:rPr>
              <a:t>Retained customers are known to be less price/cost sensitive</a:t>
            </a:r>
            <a:br>
              <a:rPr lang="en-US" sz="2000" cap="none">
                <a:latin typeface="Arial"/>
                <a:ea typeface="Arial"/>
                <a:cs typeface="Arial"/>
                <a:sym typeface="Arial"/>
              </a:rPr>
            </a:br>
            <a:endParaRPr sz="2000" cap="none">
              <a:latin typeface="Arial"/>
              <a:ea typeface="Arial"/>
              <a:cs typeface="Arial"/>
              <a:sym typeface="Arial"/>
            </a:endParaRPr>
          </a:p>
          <a:p>
            <a:pPr indent="-342900" lvl="0" marL="342900" rtl="0" algn="ctr">
              <a:spcBef>
                <a:spcPts val="400"/>
              </a:spcBef>
              <a:spcAft>
                <a:spcPts val="0"/>
              </a:spcAft>
              <a:buClr>
                <a:schemeClr val="dk1"/>
              </a:buClr>
              <a:buSzPts val="2000"/>
              <a:buFont typeface="Noto Sans Symbols"/>
              <a:buChar char="⮚"/>
            </a:pPr>
            <a:r>
              <a:rPr lang="en-US" sz="2000" cap="none">
                <a:latin typeface="Arial"/>
                <a:ea typeface="Arial"/>
                <a:cs typeface="Arial"/>
                <a:sym typeface="Arial"/>
              </a:rPr>
              <a:t>The probability of selling to an existing customer is 60-70%</a:t>
            </a:r>
            <a:br>
              <a:rPr lang="en-US" sz="2000" cap="none">
                <a:latin typeface="Arial"/>
                <a:ea typeface="Arial"/>
                <a:cs typeface="Arial"/>
                <a:sym typeface="Arial"/>
              </a:rPr>
            </a:br>
            <a:endParaRPr sz="2000" cap="none">
              <a:latin typeface="Arial"/>
              <a:ea typeface="Arial"/>
              <a:cs typeface="Arial"/>
              <a:sym typeface="Arial"/>
            </a:endParaRPr>
          </a:p>
          <a:p>
            <a:pPr indent="-342900" lvl="0" marL="342900" rtl="0" algn="ctr">
              <a:spcBef>
                <a:spcPts val="400"/>
              </a:spcBef>
              <a:spcAft>
                <a:spcPts val="0"/>
              </a:spcAft>
              <a:buClr>
                <a:schemeClr val="dk1"/>
              </a:buClr>
              <a:buSzPts val="2000"/>
              <a:buFont typeface="Noto Sans Symbols"/>
              <a:buChar char="⮚"/>
            </a:pPr>
            <a:r>
              <a:rPr lang="en-US" sz="2000" cap="none">
                <a:latin typeface="Arial"/>
                <a:ea typeface="Arial"/>
                <a:cs typeface="Arial"/>
                <a:sym typeface="Arial"/>
              </a:rPr>
              <a:t>The probability of selling to new prospect is 5-20%</a:t>
            </a:r>
            <a:br>
              <a:rPr lang="en-US" sz="2000" cap="none">
                <a:latin typeface="Arial"/>
                <a:ea typeface="Arial"/>
                <a:cs typeface="Arial"/>
                <a:sym typeface="Arial"/>
              </a:rPr>
            </a:br>
            <a:endParaRPr sz="2000" cap="none">
              <a:latin typeface="Arial"/>
              <a:ea typeface="Arial"/>
              <a:cs typeface="Arial"/>
              <a:sym typeface="Arial"/>
            </a:endParaRPr>
          </a:p>
          <a:p>
            <a:pPr indent="-342900" lvl="0" marL="342900" rtl="0" algn="ctr">
              <a:spcBef>
                <a:spcPts val="400"/>
              </a:spcBef>
              <a:spcAft>
                <a:spcPts val="0"/>
              </a:spcAft>
              <a:buClr>
                <a:schemeClr val="dk1"/>
              </a:buClr>
              <a:buSzPts val="2000"/>
              <a:buFont typeface="Noto Sans Symbols"/>
              <a:buChar char="⮚"/>
            </a:pPr>
            <a:r>
              <a:rPr lang="en-US" sz="2000" cap="none">
                <a:latin typeface="Arial"/>
                <a:ea typeface="Arial"/>
                <a:cs typeface="Arial"/>
                <a:sym typeface="Arial"/>
              </a:rPr>
              <a:t>Declined migration rates</a:t>
            </a:r>
            <a:endParaRPr/>
          </a:p>
          <a:p>
            <a:pPr indent="-215900" lvl="0" marL="342900" rtl="0" algn="ctr">
              <a:spcBef>
                <a:spcPts val="400"/>
              </a:spcBef>
              <a:spcAft>
                <a:spcPts val="0"/>
              </a:spcAft>
              <a:buClr>
                <a:schemeClr val="dk1"/>
              </a:buClr>
              <a:buSzPts val="2000"/>
              <a:buFont typeface="Noto Sans Symbols"/>
              <a:buNone/>
            </a:pPr>
            <a:r>
              <a:t/>
            </a:r>
            <a:endParaRPr sz="2000" cap="none">
              <a:latin typeface="Arial"/>
              <a:ea typeface="Arial"/>
              <a:cs typeface="Arial"/>
              <a:sym typeface="Arial"/>
            </a:endParaRPr>
          </a:p>
          <a:p>
            <a:pPr indent="-342900" lvl="0" marL="342900" rtl="0" algn="ctr">
              <a:spcBef>
                <a:spcPts val="400"/>
              </a:spcBef>
              <a:spcAft>
                <a:spcPts val="0"/>
              </a:spcAft>
              <a:buClr>
                <a:schemeClr val="dk1"/>
              </a:buClr>
              <a:buSzPts val="2000"/>
              <a:buFont typeface="Noto Sans Symbols"/>
              <a:buChar char="⮚"/>
            </a:pPr>
            <a:r>
              <a:rPr lang="en-US" sz="2000">
                <a:latin typeface="Arial"/>
                <a:ea typeface="Arial"/>
                <a:cs typeface="Arial"/>
                <a:sym typeface="Arial"/>
              </a:rPr>
              <a:t>It’s more expensive to acquire a new customer than to retain an old one.</a:t>
            </a:r>
            <a:br>
              <a:rPr lang="en-US" sz="2000">
                <a:latin typeface="Arial"/>
                <a:ea typeface="Arial"/>
                <a:cs typeface="Arial"/>
                <a:sym typeface="Arial"/>
              </a:rPr>
            </a:br>
            <a:endParaRPr sz="2000">
              <a:latin typeface="Arial"/>
              <a:ea typeface="Arial"/>
              <a:cs typeface="Arial"/>
              <a:sym typeface="Arial"/>
            </a:endParaRPr>
          </a:p>
        </p:txBody>
      </p:sp>
      <p:sp>
        <p:nvSpPr>
          <p:cNvPr descr="6 Client Retention Strategies To Help Your Agency Grow | Sprout Social" id="108" name="Google Shape;108;p1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09" name="Google Shape;109;p16"/>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10" name="Google Shape;110;p16"/>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11" name="Google Shape;111;p16"/>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12" name="Google Shape;112;p16"/>
          <p:cNvSpPr/>
          <p:nvPr/>
        </p:nvSpPr>
        <p:spPr>
          <a:xfrm>
            <a:off x="765175" y="4651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13" name="Google Shape;113;p16"/>
          <p:cNvSpPr/>
          <p:nvPr/>
        </p:nvSpPr>
        <p:spPr>
          <a:xfrm>
            <a:off x="917575" y="6175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14" name="Google Shape;114;p16"/>
          <p:cNvSpPr/>
          <p:nvPr/>
        </p:nvSpPr>
        <p:spPr>
          <a:xfrm>
            <a:off x="1069975" y="769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15" name="Google Shape;115;p16"/>
          <p:cNvSpPr/>
          <p:nvPr/>
        </p:nvSpPr>
        <p:spPr>
          <a:xfrm>
            <a:off x="1222375" y="922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16" name="Google Shape;116;p16"/>
          <p:cNvSpPr/>
          <p:nvPr/>
        </p:nvSpPr>
        <p:spPr>
          <a:xfrm>
            <a:off x="1374775" y="1074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17" name="Google Shape;117;p16"/>
          <p:cNvSpPr/>
          <p:nvPr/>
        </p:nvSpPr>
        <p:spPr>
          <a:xfrm>
            <a:off x="1527175" y="12271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18" name="Google Shape;118;p16"/>
          <p:cNvSpPr/>
          <p:nvPr/>
        </p:nvSpPr>
        <p:spPr>
          <a:xfrm>
            <a:off x="1679575" y="13795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19" name="Google Shape;119;p16"/>
          <p:cNvSpPr/>
          <p:nvPr/>
        </p:nvSpPr>
        <p:spPr>
          <a:xfrm>
            <a:off x="1831975" y="1531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6 Client Retention Strategies To Help Your Agency Grow | Sprout Social" id="120" name="Google Shape;120;p16"/>
          <p:cNvSpPr/>
          <p:nvPr/>
        </p:nvSpPr>
        <p:spPr>
          <a:xfrm>
            <a:off x="1984375" y="1684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How to retain customers: 5 tips to improve retention rates" id="125" name="Google Shape;125;p17"/>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73000"/>
          </a:blip>
          <a:stretch>
            <a:fillRect/>
          </a:stretch>
        </a:blipFill>
      </p:bgPr>
    </p:bg>
    <p:spTree>
      <p:nvGrpSpPr>
        <p:cNvPr id="129" name="Shape 129"/>
        <p:cNvGrpSpPr/>
        <p:nvPr/>
      </p:nvGrpSpPr>
      <p:grpSpPr>
        <a:xfrm>
          <a:off x="0" y="0"/>
          <a:ext cx="0" cy="0"/>
          <a:chOff x="0" y="0"/>
          <a:chExt cx="0" cy="0"/>
        </a:xfrm>
      </p:grpSpPr>
      <p:sp>
        <p:nvSpPr>
          <p:cNvPr id="130" name="Google Shape;13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Problem Statement</a:t>
            </a:r>
            <a:endParaRPr b="1" sz="6000">
              <a:latin typeface="Arial"/>
              <a:ea typeface="Arial"/>
              <a:cs typeface="Arial"/>
              <a:sym typeface="Arial"/>
            </a:endParaRPr>
          </a:p>
        </p:txBody>
      </p:sp>
      <p:sp>
        <p:nvSpPr>
          <p:cNvPr id="131" name="Google Shape;131;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just">
              <a:spcBef>
                <a:spcPts val="0"/>
              </a:spcBef>
              <a:spcAft>
                <a:spcPts val="0"/>
              </a:spcAft>
              <a:buClr>
                <a:schemeClr val="dk1"/>
              </a:buClr>
              <a:buSzPct val="100000"/>
              <a:buFont typeface="Noto Sans Symbols"/>
              <a:buChar char="⮚"/>
            </a:pPr>
            <a:r>
              <a:rPr lang="en-US">
                <a:latin typeface="Arial"/>
                <a:ea typeface="Arial"/>
                <a:cs typeface="Arial"/>
                <a:sym typeface="Arial"/>
              </a:rPr>
              <a:t>Customer satisfaction has emerged as one of the most important factors that guarantee the success of online store; it has been posited as a key stimulant of purchase or repurchase intentions and customer loyalty.</a:t>
            </a:r>
            <a:endParaRPr/>
          </a:p>
          <a:p>
            <a:pPr indent="-342900" lvl="0" marL="342900" rtl="0" algn="just">
              <a:spcBef>
                <a:spcPts val="352"/>
              </a:spcBef>
              <a:spcAft>
                <a:spcPts val="0"/>
              </a:spcAft>
              <a:buClr>
                <a:schemeClr val="dk1"/>
              </a:buClr>
              <a:buSzPct val="100000"/>
              <a:buFont typeface="Noto Sans Symbols"/>
              <a:buChar char="⮚"/>
            </a:pPr>
            <a:r>
              <a:rPr lang="en-US">
                <a:latin typeface="Arial"/>
                <a:ea typeface="Arial"/>
                <a:cs typeface="Arial"/>
                <a:sym typeface="Arial"/>
              </a:rPr>
              <a:t>A comprehensive review of the literature, theories and models have been carried out to propose the models for customer activation and customer retention.</a:t>
            </a:r>
            <a:endParaRPr/>
          </a:p>
          <a:p>
            <a:pPr indent="-342900" lvl="0" marL="342900" rtl="0" algn="just">
              <a:spcBef>
                <a:spcPts val="352"/>
              </a:spcBef>
              <a:spcAft>
                <a:spcPts val="0"/>
              </a:spcAft>
              <a:buClr>
                <a:schemeClr val="dk1"/>
              </a:buClr>
              <a:buSzPct val="100000"/>
              <a:buFont typeface="Noto Sans Symbols"/>
              <a:buChar char="⮚"/>
            </a:pPr>
            <a:r>
              <a:rPr lang="en-US">
                <a:latin typeface="Arial"/>
                <a:ea typeface="Arial"/>
                <a:cs typeface="Arial"/>
                <a:sym typeface="Arial"/>
              </a:rPr>
              <a:t>Five major factors that contributed to the success of an e-commerce store have been identified as: service quality, system quality, information quality, trust and net benefit.</a:t>
            </a:r>
            <a:endParaRPr/>
          </a:p>
          <a:p>
            <a:pPr indent="-342900" lvl="0" marL="342900" rtl="0" algn="just">
              <a:spcBef>
                <a:spcPts val="352"/>
              </a:spcBef>
              <a:spcAft>
                <a:spcPts val="0"/>
              </a:spcAft>
              <a:buClr>
                <a:schemeClr val="dk1"/>
              </a:buClr>
              <a:buSzPct val="100000"/>
              <a:buFont typeface="Noto Sans Symbols"/>
              <a:buChar char="⮚"/>
            </a:pPr>
            <a:r>
              <a:rPr lang="en-US">
                <a:latin typeface="Arial"/>
                <a:ea typeface="Arial"/>
                <a:cs typeface="Arial"/>
                <a:sym typeface="Arial"/>
              </a:rPr>
              <a:t>The research furthermore investigated the factors that influence the online customers repeat purchase intention.</a:t>
            </a:r>
            <a:endParaRPr/>
          </a:p>
          <a:p>
            <a:pPr indent="-342900" lvl="0" marL="342900" rtl="0" algn="just">
              <a:spcBef>
                <a:spcPts val="352"/>
              </a:spcBef>
              <a:spcAft>
                <a:spcPts val="0"/>
              </a:spcAft>
              <a:buClr>
                <a:schemeClr val="dk1"/>
              </a:buClr>
              <a:buSzPct val="100000"/>
              <a:buFont typeface="Noto Sans Symbols"/>
              <a:buChar char="⮚"/>
            </a:pPr>
            <a:r>
              <a:rPr lang="en-US">
                <a:latin typeface="Arial"/>
                <a:ea typeface="Arial"/>
                <a:cs typeface="Arial"/>
                <a:sym typeface="Arial"/>
              </a:rPr>
              <a:t>The combination of both utilitarian value and hedonistic values are needed to affect the repeat purchase intention (loyalty) positively.</a:t>
            </a:r>
            <a:endParaRPr/>
          </a:p>
          <a:p>
            <a:pPr indent="-342900" lvl="0" marL="342900" rtl="0" algn="just">
              <a:spcBef>
                <a:spcPts val="352"/>
              </a:spcBef>
              <a:spcAft>
                <a:spcPts val="0"/>
              </a:spcAft>
              <a:buClr>
                <a:schemeClr val="dk1"/>
              </a:buClr>
              <a:buSzPct val="100000"/>
              <a:buFont typeface="Noto Sans Symbols"/>
              <a:buChar char="⮚"/>
            </a:pPr>
            <a:r>
              <a:rPr lang="en-US">
                <a:latin typeface="Arial"/>
                <a:ea typeface="Arial"/>
                <a:cs typeface="Arial"/>
                <a:sym typeface="Arial"/>
              </a:rPr>
              <a:t>The data is collected from the Indian online shoppers. Results indicate the e-retail success factors, which are very much critical for customer satisfaction.</a:t>
            </a:r>
            <a:endParaRPr/>
          </a:p>
          <a:p>
            <a:pPr indent="-231140" lvl="0" marL="342900" rtl="0" algn="l">
              <a:spcBef>
                <a:spcPts val="352"/>
              </a:spcBef>
              <a:spcAft>
                <a:spcPts val="0"/>
              </a:spcAft>
              <a:buClr>
                <a:schemeClr val="dk1"/>
              </a:buClr>
              <a:buSzPct val="100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9"/>
          <p:cNvPicPr preferRelativeResize="0"/>
          <p:nvPr/>
        </p:nvPicPr>
        <p:blipFill rotWithShape="1">
          <a:blip r:embed="rId3">
            <a:alphaModFix/>
          </a:blip>
          <a:srcRect b="0" l="0" r="0" t="0"/>
          <a:stretch/>
        </p:blipFill>
        <p:spPr>
          <a:xfrm>
            <a:off x="30192" y="8626"/>
            <a:ext cx="9113808" cy="6849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0000"/>
          </a:blip>
          <a:stretch>
            <a:fillRect/>
          </a:stretch>
        </a:blipFill>
      </p:bgPr>
    </p:bg>
    <p:spTree>
      <p:nvGrpSpPr>
        <p:cNvPr id="140" name="Shape 140"/>
        <p:cNvGrpSpPr/>
        <p:nvPr/>
      </p:nvGrpSpPr>
      <p:grpSpPr>
        <a:xfrm>
          <a:off x="0" y="0"/>
          <a:ext cx="0" cy="0"/>
          <a:chOff x="0" y="0"/>
          <a:chExt cx="0" cy="0"/>
        </a:xfrm>
      </p:grpSpPr>
      <p:sp>
        <p:nvSpPr>
          <p:cNvPr id="141" name="Google Shape;1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Arial"/>
              <a:buNone/>
            </a:pPr>
            <a:r>
              <a:rPr b="1" lang="en-US" sz="6000">
                <a:latin typeface="Arial"/>
                <a:ea typeface="Arial"/>
                <a:cs typeface="Arial"/>
                <a:sym typeface="Arial"/>
              </a:rPr>
              <a:t>Objective:</a:t>
            </a:r>
            <a:endParaRPr b="1" sz="6000">
              <a:latin typeface="Arial"/>
              <a:ea typeface="Arial"/>
              <a:cs typeface="Arial"/>
              <a:sym typeface="Arial"/>
            </a:endParaRPr>
          </a:p>
        </p:txBody>
      </p:sp>
      <p:sp>
        <p:nvSpPr>
          <p:cNvPr id="142" name="Google Shape;142;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Font typeface="Noto Sans Symbols"/>
              <a:buChar char="⮚"/>
            </a:pPr>
            <a:r>
              <a:rPr lang="en-US" sz="3300">
                <a:latin typeface="Arial"/>
                <a:ea typeface="Arial"/>
                <a:cs typeface="Arial"/>
                <a:sym typeface="Arial"/>
              </a:rPr>
              <a:t>The objective is to apply the analytical skills to provide findings and conclusion that would help to predict customer retention for a E-Retail company using their data on users provided over period of time.</a:t>
            </a:r>
            <a:endParaRPr/>
          </a:p>
          <a:p>
            <a:pPr indent="-164782" lvl="0" marL="342900" rtl="0" algn="l">
              <a:spcBef>
                <a:spcPts val="561"/>
              </a:spcBef>
              <a:spcAft>
                <a:spcPts val="0"/>
              </a:spcAft>
              <a:buClr>
                <a:schemeClr val="dk1"/>
              </a:buClr>
              <a:buSzPct val="100000"/>
              <a:buFont typeface="Noto Sans Symbols"/>
              <a:buNone/>
            </a:pPr>
            <a:r>
              <a:t/>
            </a:r>
            <a:endParaRPr sz="3300">
              <a:latin typeface="Arial"/>
              <a:ea typeface="Arial"/>
              <a:cs typeface="Arial"/>
              <a:sym typeface="Arial"/>
            </a:endParaRPr>
          </a:p>
          <a:p>
            <a:pPr indent="-342900" lvl="0" marL="342900" rtl="0" algn="l">
              <a:spcBef>
                <a:spcPts val="561"/>
              </a:spcBef>
              <a:spcAft>
                <a:spcPts val="0"/>
              </a:spcAft>
              <a:buClr>
                <a:schemeClr val="dk1"/>
              </a:buClr>
              <a:buSzPct val="100000"/>
              <a:buFont typeface="Noto Sans Symbols"/>
              <a:buChar char="⮚"/>
            </a:pPr>
            <a:r>
              <a:rPr lang="en-US" sz="3300">
                <a:latin typeface="Arial"/>
                <a:ea typeface="Arial"/>
                <a:cs typeface="Arial"/>
                <a:sym typeface="Arial"/>
              </a:rPr>
              <a:t>Using the model I was tasked with determining which features were most influential in loss of valuable customer and then making a plan for how the company could use this information to increase customer retention.</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81000" y="22860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800"/>
              <a:buFont typeface="Arial"/>
              <a:buNone/>
            </a:pPr>
            <a:r>
              <a:rPr b="1" lang="en-US" sz="4800">
                <a:latin typeface="Arial"/>
                <a:ea typeface="Arial"/>
                <a:cs typeface="Arial"/>
                <a:sym typeface="Arial"/>
              </a:rPr>
              <a:t>Exploratory Data Analysis (EDA)</a:t>
            </a:r>
            <a:endParaRPr/>
          </a:p>
        </p:txBody>
      </p:sp>
      <p:graphicFrame>
        <p:nvGraphicFramePr>
          <p:cNvPr id="148" name="Google Shape;148;p21"/>
          <p:cNvGraphicFramePr/>
          <p:nvPr/>
        </p:nvGraphicFramePr>
        <p:xfrm>
          <a:off x="762000" y="1676399"/>
          <a:ext cx="3000000" cy="3000000"/>
        </p:xfrm>
        <a:graphic>
          <a:graphicData uri="http://schemas.openxmlformats.org/drawingml/2006/table">
            <a:tbl>
              <a:tblPr bandCol="1">
                <a:noFill/>
                <a:tableStyleId>{3A66EBA0-6ED0-4DCC-B83D-4CE957F89248}</a:tableStyleId>
              </a:tblPr>
              <a:tblGrid>
                <a:gridCol w="2286000"/>
                <a:gridCol w="5408750"/>
              </a:tblGrid>
              <a:tr h="243850">
                <a:tc>
                  <a:txBody>
                    <a:bodyPr/>
                    <a:lstStyle/>
                    <a:p>
                      <a:pPr indent="0" lvl="0" marL="0" marR="0" rtl="0" algn="l">
                        <a:spcBef>
                          <a:spcPts val="0"/>
                        </a:spcBef>
                        <a:spcAft>
                          <a:spcPts val="0"/>
                        </a:spcAft>
                        <a:buNone/>
                      </a:pPr>
                      <a:r>
                        <a:rPr lang="en-US" sz="1800" u="none" cap="none" strike="noStrike"/>
                        <a:t>Requirements </a:t>
                      </a:r>
                      <a:endParaRPr sz="1800">
                        <a:solidFill>
                          <a:srgbClr val="0C0C0C"/>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Tools used</a:t>
                      </a:r>
                      <a:endParaRPr sz="1800">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880550">
                <a:tc>
                  <a:txBody>
                    <a:bodyPr/>
                    <a:lstStyle/>
                    <a:p>
                      <a:pPr indent="0" lvl="0" marL="0" marR="0" rtl="0" algn="l">
                        <a:lnSpc>
                          <a:spcPct val="100000"/>
                        </a:lnSpc>
                        <a:spcBef>
                          <a:spcPts val="0"/>
                        </a:spcBef>
                        <a:spcAft>
                          <a:spcPts val="0"/>
                        </a:spcAft>
                        <a:buClr>
                          <a:schemeClr val="dk1"/>
                        </a:buClr>
                        <a:buSzPts val="4000"/>
                        <a:buFont typeface="Calibri"/>
                        <a:buNone/>
                      </a:pPr>
                      <a:r>
                        <a:rPr lang="en-US" sz="4000"/>
                        <a:t>Software</a:t>
                      </a:r>
                      <a:endParaRPr sz="4000"/>
                    </a:p>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000"/>
                        <a:t>Programming language           : Python</a:t>
                      </a:r>
                      <a:endParaRPr/>
                    </a:p>
                    <a:p>
                      <a:pPr indent="0" lvl="0" marL="0" marR="0" rtl="0" algn="l">
                        <a:spcBef>
                          <a:spcPts val="0"/>
                        </a:spcBef>
                        <a:spcAft>
                          <a:spcPts val="0"/>
                        </a:spcAft>
                        <a:buNone/>
                      </a:pPr>
                      <a:r>
                        <a:rPr lang="en-US" sz="2000"/>
                        <a:t>Distribution                              : Anaconda Navigator</a:t>
                      </a:r>
                      <a:endParaRPr/>
                    </a:p>
                    <a:p>
                      <a:pPr indent="0" lvl="0" marL="0" marR="0" rtl="0" algn="l">
                        <a:spcBef>
                          <a:spcPts val="0"/>
                        </a:spcBef>
                        <a:spcAft>
                          <a:spcPts val="0"/>
                        </a:spcAft>
                        <a:buNone/>
                      </a:pPr>
                      <a:r>
                        <a:rPr lang="en-US" sz="2000"/>
                        <a:t>Browser based language shell : Jupyter   Notebook</a:t>
                      </a:r>
                      <a:endParaRPr/>
                    </a:p>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70550">
                <a:tc>
                  <a:txBody>
                    <a:bodyPr/>
                    <a:lstStyle/>
                    <a:p>
                      <a:pPr indent="0" lvl="0" marL="0" marR="0" rtl="0" algn="l">
                        <a:spcBef>
                          <a:spcPts val="0"/>
                        </a:spcBef>
                        <a:spcAft>
                          <a:spcPts val="0"/>
                        </a:spcAft>
                        <a:buNone/>
                      </a:pPr>
                      <a:r>
                        <a:rPr lang="en-US" sz="3600"/>
                        <a:t>Libraries/Packages</a:t>
                      </a:r>
                      <a:endParaRPr sz="3600">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a:t>Pandas</a:t>
                      </a:r>
                      <a:endParaRPr/>
                    </a:p>
                    <a:p>
                      <a:pPr indent="0" lvl="0" marL="0" marR="0" rtl="0" algn="l">
                        <a:spcBef>
                          <a:spcPts val="0"/>
                        </a:spcBef>
                        <a:spcAft>
                          <a:spcPts val="0"/>
                        </a:spcAft>
                        <a:buNone/>
                      </a:pPr>
                      <a:r>
                        <a:rPr lang="en-US" sz="2400"/>
                        <a:t>NumPy</a:t>
                      </a:r>
                      <a:endParaRPr sz="2400"/>
                    </a:p>
                    <a:p>
                      <a:pPr indent="0" lvl="0" marL="0" marR="0" rtl="0" algn="l">
                        <a:spcBef>
                          <a:spcPts val="0"/>
                        </a:spcBef>
                        <a:spcAft>
                          <a:spcPts val="0"/>
                        </a:spcAft>
                        <a:buNone/>
                      </a:pPr>
                      <a:r>
                        <a:rPr lang="en-US" sz="2400"/>
                        <a:t>Matplotlib</a:t>
                      </a:r>
                      <a:endParaRPr sz="2400"/>
                    </a:p>
                    <a:p>
                      <a:pPr indent="0" lvl="0" marL="0" marR="0" rtl="0" algn="l">
                        <a:spcBef>
                          <a:spcPts val="0"/>
                        </a:spcBef>
                        <a:spcAft>
                          <a:spcPts val="0"/>
                        </a:spcAft>
                        <a:buNone/>
                      </a:pPr>
                      <a:r>
                        <a:rPr lang="en-US" sz="2400"/>
                        <a:t>Seaborn</a:t>
                      </a:r>
                      <a:endParaRPr sz="2400"/>
                    </a:p>
                    <a:p>
                      <a:pPr indent="0" lvl="0" marL="0" marR="0" rtl="0" algn="l">
                        <a:spcBef>
                          <a:spcPts val="0"/>
                        </a:spcBef>
                        <a:spcAft>
                          <a:spcPts val="0"/>
                        </a:spcAft>
                        <a:buNone/>
                      </a:pPr>
                      <a:r>
                        <a:rPr lang="en-US" sz="2400"/>
                        <a:t>Scikit-learn</a:t>
                      </a:r>
                      <a:endParaRPr sz="2000"/>
                    </a:p>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49" name="Google Shape;149;p21"/>
          <p:cNvSpPr/>
          <p:nvPr/>
        </p:nvSpPr>
        <p:spPr>
          <a:xfrm>
            <a:off x="2819400" y="533400"/>
            <a:ext cx="155448" cy="914400"/>
          </a:xfrm>
          <a:prstGeom prst="leftBrace">
            <a:avLst>
              <a:gd fmla="val 8333" name="adj1"/>
              <a:gd fmla="val 50000" name="adj2"/>
            </a:avLst>
          </a:prstGeom>
          <a:no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